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67" r:id="rId4"/>
    <p:sldId id="276" r:id="rId5"/>
    <p:sldId id="278" r:id="rId6"/>
    <p:sldId id="268" r:id="rId7"/>
    <p:sldId id="277" r:id="rId8"/>
    <p:sldId id="260" r:id="rId9"/>
    <p:sldId id="279" r:id="rId10"/>
    <p:sldId id="280" r:id="rId11"/>
    <p:sldId id="272" r:id="rId12"/>
    <p:sldId id="281" r:id="rId13"/>
  </p:sldIdLst>
  <p:sldSz cx="12192000" cy="6858000"/>
  <p:notesSz cx="7104063" cy="10234613"/>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441A98-0046-AEBA-67C2-444D6CC7D0EE}" v="136" dt="2019-04-27T15:02:33.007"/>
    <p1510:client id="{F7BF9926-E5C7-285A-049D-016B40C7220A}" v="1624" dt="2019-04-27T23:54:51.692"/>
    <p1510:client id="{5CE9DD1B-2F31-4E18-AFC0-500DE0F76F00}" v="8" dt="2019-04-27T10:55:51.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74A106-DAC1-B945-943E-EBB60270622C}" type="doc">
      <dgm:prSet loTypeId="urn:microsoft.com/office/officeart/2005/8/layout/radial5" loCatId="" qsTypeId="urn:microsoft.com/office/officeart/2005/8/quickstyle/simple1" qsCatId="simple" csTypeId="urn:microsoft.com/office/officeart/2005/8/colors/colorful3" csCatId="colorful" phldr="1"/>
      <dgm:spPr/>
      <dgm:t>
        <a:bodyPr/>
        <a:lstStyle/>
        <a:p>
          <a:endParaRPr lang="en-US"/>
        </a:p>
      </dgm:t>
    </dgm:pt>
    <dgm:pt modelId="{A7E7DB07-08B2-E140-BE8D-896589130C39}">
      <dgm:prSet phldrT="[Text]" custT="1"/>
      <dgm:spPr/>
      <dgm:t>
        <a:bodyPr/>
        <a:lstStyle/>
        <a:p>
          <a:r>
            <a:rPr lang="en-US" sz="2600" b="1"/>
            <a:t>Automation</a:t>
          </a:r>
        </a:p>
      </dgm:t>
    </dgm:pt>
    <dgm:pt modelId="{E95CF852-F2E3-9E48-BFD8-24FA61B45914}" type="parTrans" cxnId="{185CA414-2D91-F144-8BDF-526CFAA73AB0}">
      <dgm:prSet/>
      <dgm:spPr/>
      <dgm:t>
        <a:bodyPr/>
        <a:lstStyle/>
        <a:p>
          <a:endParaRPr lang="en-US"/>
        </a:p>
      </dgm:t>
    </dgm:pt>
    <dgm:pt modelId="{316C2F67-E65B-4E4E-A18F-2B37187B7FA2}" type="sibTrans" cxnId="{185CA414-2D91-F144-8BDF-526CFAA73AB0}">
      <dgm:prSet/>
      <dgm:spPr/>
      <dgm:t>
        <a:bodyPr/>
        <a:lstStyle/>
        <a:p>
          <a:endParaRPr lang="en-US"/>
        </a:p>
      </dgm:t>
    </dgm:pt>
    <dgm:pt modelId="{CF4F71E2-8AE7-4C49-8A57-742B4007D8C7}">
      <dgm:prSet phldrT="[Text]"/>
      <dgm:spPr/>
      <dgm:t>
        <a:bodyPr/>
        <a:lstStyle/>
        <a:p>
          <a:r>
            <a:rPr lang="en-US" b="1"/>
            <a:t>Versatility</a:t>
          </a:r>
        </a:p>
      </dgm:t>
    </dgm:pt>
    <dgm:pt modelId="{D1647571-B134-4F41-A925-9183221529B0}" type="parTrans" cxnId="{9963B3D6-5D07-F743-8DB8-8F11AE052433}">
      <dgm:prSet/>
      <dgm:spPr/>
      <dgm:t>
        <a:bodyPr/>
        <a:lstStyle/>
        <a:p>
          <a:endParaRPr lang="en-US"/>
        </a:p>
      </dgm:t>
    </dgm:pt>
    <dgm:pt modelId="{00440784-1EE7-F841-84C1-3B10FA5F5663}" type="sibTrans" cxnId="{9963B3D6-5D07-F743-8DB8-8F11AE052433}">
      <dgm:prSet/>
      <dgm:spPr/>
      <dgm:t>
        <a:bodyPr/>
        <a:lstStyle/>
        <a:p>
          <a:endParaRPr lang="en-US"/>
        </a:p>
      </dgm:t>
    </dgm:pt>
    <dgm:pt modelId="{AD5C7DF8-99BD-EA4E-B634-076873E92305}">
      <dgm:prSet phldrT="[Text]"/>
      <dgm:spPr/>
      <dgm:t>
        <a:bodyPr/>
        <a:lstStyle/>
        <a:p>
          <a:r>
            <a:rPr lang="en-US"/>
            <a:t>Security</a:t>
          </a:r>
        </a:p>
      </dgm:t>
    </dgm:pt>
    <dgm:pt modelId="{806E9089-47B9-5B40-B584-71F32B9458D4}" type="parTrans" cxnId="{1ECFE5AD-F1C8-784C-96BB-15ED9C41F090}">
      <dgm:prSet/>
      <dgm:spPr/>
      <dgm:t>
        <a:bodyPr/>
        <a:lstStyle/>
        <a:p>
          <a:endParaRPr lang="en-US"/>
        </a:p>
      </dgm:t>
    </dgm:pt>
    <dgm:pt modelId="{7AE559F5-EA12-074F-81CB-500D08E53F71}" type="sibTrans" cxnId="{1ECFE5AD-F1C8-784C-96BB-15ED9C41F090}">
      <dgm:prSet/>
      <dgm:spPr/>
      <dgm:t>
        <a:bodyPr/>
        <a:lstStyle/>
        <a:p>
          <a:endParaRPr lang="en-US"/>
        </a:p>
      </dgm:t>
    </dgm:pt>
    <dgm:pt modelId="{84487252-92A7-BE4B-A5F6-84AC336C71BE}">
      <dgm:prSet phldrT="[Text]"/>
      <dgm:spPr/>
      <dgm:t>
        <a:bodyPr/>
        <a:lstStyle/>
        <a:p>
          <a:r>
            <a:rPr lang="en-US"/>
            <a:t>Corruption Prevention</a:t>
          </a:r>
        </a:p>
      </dgm:t>
    </dgm:pt>
    <dgm:pt modelId="{701C4575-A749-9745-B415-79D96DD48DD9}" type="parTrans" cxnId="{1F281A21-E274-9C42-BB79-E4F1DED3896D}">
      <dgm:prSet/>
      <dgm:spPr/>
      <dgm:t>
        <a:bodyPr/>
        <a:lstStyle/>
        <a:p>
          <a:endParaRPr lang="en-US"/>
        </a:p>
      </dgm:t>
    </dgm:pt>
    <dgm:pt modelId="{AB0DE8BD-56EC-8549-ACEB-DBE89A1BBE26}" type="sibTrans" cxnId="{1F281A21-E274-9C42-BB79-E4F1DED3896D}">
      <dgm:prSet/>
      <dgm:spPr/>
      <dgm:t>
        <a:bodyPr/>
        <a:lstStyle/>
        <a:p>
          <a:endParaRPr lang="en-US"/>
        </a:p>
      </dgm:t>
    </dgm:pt>
    <dgm:pt modelId="{2AC9A9FB-5F64-6445-AB11-7E942863CCC2}">
      <dgm:prSet phldrT="[Text]"/>
      <dgm:spPr/>
      <dgm:t>
        <a:bodyPr/>
        <a:lstStyle/>
        <a:p>
          <a:r>
            <a:rPr lang="en-US"/>
            <a:t>Transparency</a:t>
          </a:r>
        </a:p>
      </dgm:t>
    </dgm:pt>
    <dgm:pt modelId="{CDEC1818-5FFA-324A-802C-17475BE4249D}" type="parTrans" cxnId="{E651E2BE-E50E-4E47-8CBC-E821401BCE67}">
      <dgm:prSet/>
      <dgm:spPr/>
      <dgm:t>
        <a:bodyPr/>
        <a:lstStyle/>
        <a:p>
          <a:endParaRPr lang="en-US"/>
        </a:p>
      </dgm:t>
    </dgm:pt>
    <dgm:pt modelId="{45CC6F34-142A-AB45-818D-FDDBBD76C8D5}" type="sibTrans" cxnId="{E651E2BE-E50E-4E47-8CBC-E821401BCE67}">
      <dgm:prSet/>
      <dgm:spPr/>
      <dgm:t>
        <a:bodyPr/>
        <a:lstStyle/>
        <a:p>
          <a:endParaRPr lang="en-US"/>
        </a:p>
      </dgm:t>
    </dgm:pt>
    <dgm:pt modelId="{A567BD7B-BC6A-7240-B254-96950F22171E}" type="pres">
      <dgm:prSet presAssocID="{F274A106-DAC1-B945-943E-EBB60270622C}" presName="Name0" presStyleCnt="0">
        <dgm:presLayoutVars>
          <dgm:chMax val="1"/>
          <dgm:dir/>
          <dgm:animLvl val="ctr"/>
          <dgm:resizeHandles val="exact"/>
        </dgm:presLayoutVars>
      </dgm:prSet>
      <dgm:spPr/>
    </dgm:pt>
    <dgm:pt modelId="{B46EE7DC-4C62-5944-BC68-C84BBEE9381C}" type="pres">
      <dgm:prSet presAssocID="{A7E7DB07-08B2-E140-BE8D-896589130C39}" presName="centerShape" presStyleLbl="node0" presStyleIdx="0" presStyleCnt="1" custScaleX="186418" custScaleY="188092"/>
      <dgm:spPr/>
    </dgm:pt>
    <dgm:pt modelId="{A2EB107D-6F83-7844-9051-89A7DD5FC03E}" type="pres">
      <dgm:prSet presAssocID="{D1647571-B134-4F41-A925-9183221529B0}" presName="parTrans" presStyleLbl="sibTrans2D1" presStyleIdx="0" presStyleCnt="4"/>
      <dgm:spPr/>
    </dgm:pt>
    <dgm:pt modelId="{6D9F68F4-0C17-6643-B00D-1EE607980B9A}" type="pres">
      <dgm:prSet presAssocID="{D1647571-B134-4F41-A925-9183221529B0}" presName="connectorText" presStyleLbl="sibTrans2D1" presStyleIdx="0" presStyleCnt="4"/>
      <dgm:spPr/>
    </dgm:pt>
    <dgm:pt modelId="{BAF3E622-4D7B-1D4E-84FD-2DEA12832B23}" type="pres">
      <dgm:prSet presAssocID="{CF4F71E2-8AE7-4C49-8A57-742B4007D8C7}" presName="node" presStyleLbl="node1" presStyleIdx="0" presStyleCnt="4">
        <dgm:presLayoutVars>
          <dgm:bulletEnabled val="1"/>
        </dgm:presLayoutVars>
      </dgm:prSet>
      <dgm:spPr/>
    </dgm:pt>
    <dgm:pt modelId="{49552392-0877-C842-9CB8-EF4C0E36D156}" type="pres">
      <dgm:prSet presAssocID="{806E9089-47B9-5B40-B584-71F32B9458D4}" presName="parTrans" presStyleLbl="sibTrans2D1" presStyleIdx="1" presStyleCnt="4"/>
      <dgm:spPr/>
    </dgm:pt>
    <dgm:pt modelId="{6EF15EB6-C0C1-294A-99A1-249289D48231}" type="pres">
      <dgm:prSet presAssocID="{806E9089-47B9-5B40-B584-71F32B9458D4}" presName="connectorText" presStyleLbl="sibTrans2D1" presStyleIdx="1" presStyleCnt="4"/>
      <dgm:spPr/>
    </dgm:pt>
    <dgm:pt modelId="{C5EAD1B2-FB7D-EB48-9EEC-B92C934E6C2B}" type="pres">
      <dgm:prSet presAssocID="{AD5C7DF8-99BD-EA4E-B634-076873E92305}" presName="node" presStyleLbl="node1" presStyleIdx="1" presStyleCnt="4">
        <dgm:presLayoutVars>
          <dgm:bulletEnabled val="1"/>
        </dgm:presLayoutVars>
      </dgm:prSet>
      <dgm:spPr/>
    </dgm:pt>
    <dgm:pt modelId="{85E93125-81F6-9447-9F87-A64C069634FB}" type="pres">
      <dgm:prSet presAssocID="{701C4575-A749-9745-B415-79D96DD48DD9}" presName="parTrans" presStyleLbl="sibTrans2D1" presStyleIdx="2" presStyleCnt="4"/>
      <dgm:spPr/>
    </dgm:pt>
    <dgm:pt modelId="{59386F23-B934-7D40-A1D3-ADDB8CCFD360}" type="pres">
      <dgm:prSet presAssocID="{701C4575-A749-9745-B415-79D96DD48DD9}" presName="connectorText" presStyleLbl="sibTrans2D1" presStyleIdx="2" presStyleCnt="4"/>
      <dgm:spPr/>
    </dgm:pt>
    <dgm:pt modelId="{CB651085-31CF-9E4E-810F-41658A495D6F}" type="pres">
      <dgm:prSet presAssocID="{84487252-92A7-BE4B-A5F6-84AC336C71BE}" presName="node" presStyleLbl="node1" presStyleIdx="2" presStyleCnt="4">
        <dgm:presLayoutVars>
          <dgm:bulletEnabled val="1"/>
        </dgm:presLayoutVars>
      </dgm:prSet>
      <dgm:spPr/>
    </dgm:pt>
    <dgm:pt modelId="{46E1641D-57A1-954D-B2B9-9C427C89A070}" type="pres">
      <dgm:prSet presAssocID="{CDEC1818-5FFA-324A-802C-17475BE4249D}" presName="parTrans" presStyleLbl="sibTrans2D1" presStyleIdx="3" presStyleCnt="4"/>
      <dgm:spPr/>
    </dgm:pt>
    <dgm:pt modelId="{E4A54B8A-AC43-D949-8F90-5313C57A4157}" type="pres">
      <dgm:prSet presAssocID="{CDEC1818-5FFA-324A-802C-17475BE4249D}" presName="connectorText" presStyleLbl="sibTrans2D1" presStyleIdx="3" presStyleCnt="4"/>
      <dgm:spPr/>
    </dgm:pt>
    <dgm:pt modelId="{04950486-8AF7-5D4B-9ABE-41950A2CD5DA}" type="pres">
      <dgm:prSet presAssocID="{2AC9A9FB-5F64-6445-AB11-7E942863CCC2}" presName="node" presStyleLbl="node1" presStyleIdx="3" presStyleCnt="4">
        <dgm:presLayoutVars>
          <dgm:bulletEnabled val="1"/>
        </dgm:presLayoutVars>
      </dgm:prSet>
      <dgm:spPr/>
    </dgm:pt>
  </dgm:ptLst>
  <dgm:cxnLst>
    <dgm:cxn modelId="{185CA414-2D91-F144-8BDF-526CFAA73AB0}" srcId="{F274A106-DAC1-B945-943E-EBB60270622C}" destId="{A7E7DB07-08B2-E140-BE8D-896589130C39}" srcOrd="0" destOrd="0" parTransId="{E95CF852-F2E3-9E48-BFD8-24FA61B45914}" sibTransId="{316C2F67-E65B-4E4E-A18F-2B37187B7FA2}"/>
    <dgm:cxn modelId="{C34CCD14-AF3A-F444-93EB-AAE2B524F524}" type="presOf" srcId="{806E9089-47B9-5B40-B584-71F32B9458D4}" destId="{6EF15EB6-C0C1-294A-99A1-249289D48231}" srcOrd="1" destOrd="0" presId="urn:microsoft.com/office/officeart/2005/8/layout/radial5"/>
    <dgm:cxn modelId="{1F281A21-E274-9C42-BB79-E4F1DED3896D}" srcId="{A7E7DB07-08B2-E140-BE8D-896589130C39}" destId="{84487252-92A7-BE4B-A5F6-84AC336C71BE}" srcOrd="2" destOrd="0" parTransId="{701C4575-A749-9745-B415-79D96DD48DD9}" sibTransId="{AB0DE8BD-56EC-8549-ACEB-DBE89A1BBE26}"/>
    <dgm:cxn modelId="{A74D1E34-3213-0741-8640-EFD33C279551}" type="presOf" srcId="{A7E7DB07-08B2-E140-BE8D-896589130C39}" destId="{B46EE7DC-4C62-5944-BC68-C84BBEE9381C}" srcOrd="0" destOrd="0" presId="urn:microsoft.com/office/officeart/2005/8/layout/radial5"/>
    <dgm:cxn modelId="{ADF37D64-33C2-A643-94E2-5EC7624FD077}" type="presOf" srcId="{701C4575-A749-9745-B415-79D96DD48DD9}" destId="{59386F23-B934-7D40-A1D3-ADDB8CCFD360}" srcOrd="1" destOrd="0" presId="urn:microsoft.com/office/officeart/2005/8/layout/radial5"/>
    <dgm:cxn modelId="{D2EA9C76-671B-3245-A2A7-9D07EA369083}" type="presOf" srcId="{2AC9A9FB-5F64-6445-AB11-7E942863CCC2}" destId="{04950486-8AF7-5D4B-9ABE-41950A2CD5DA}" srcOrd="0" destOrd="0" presId="urn:microsoft.com/office/officeart/2005/8/layout/radial5"/>
    <dgm:cxn modelId="{6FCD7A81-812F-4E44-BA13-7B4EA4078D78}" type="presOf" srcId="{CDEC1818-5FFA-324A-802C-17475BE4249D}" destId="{46E1641D-57A1-954D-B2B9-9C427C89A070}" srcOrd="0" destOrd="0" presId="urn:microsoft.com/office/officeart/2005/8/layout/radial5"/>
    <dgm:cxn modelId="{DBFFA492-EA20-BC4E-B4BA-ED1F6D57C440}" type="presOf" srcId="{84487252-92A7-BE4B-A5F6-84AC336C71BE}" destId="{CB651085-31CF-9E4E-810F-41658A495D6F}" srcOrd="0" destOrd="0" presId="urn:microsoft.com/office/officeart/2005/8/layout/radial5"/>
    <dgm:cxn modelId="{91D8D69E-367B-8042-A0B6-C7662B6A701B}" type="presOf" srcId="{CDEC1818-5FFA-324A-802C-17475BE4249D}" destId="{E4A54B8A-AC43-D949-8F90-5313C57A4157}" srcOrd="1" destOrd="0" presId="urn:microsoft.com/office/officeart/2005/8/layout/radial5"/>
    <dgm:cxn modelId="{2E33069F-6F24-754D-AC3D-78FED4ECF5AF}" type="presOf" srcId="{AD5C7DF8-99BD-EA4E-B634-076873E92305}" destId="{C5EAD1B2-FB7D-EB48-9EEC-B92C934E6C2B}" srcOrd="0" destOrd="0" presId="urn:microsoft.com/office/officeart/2005/8/layout/radial5"/>
    <dgm:cxn modelId="{1ECFE5AD-F1C8-784C-96BB-15ED9C41F090}" srcId="{A7E7DB07-08B2-E140-BE8D-896589130C39}" destId="{AD5C7DF8-99BD-EA4E-B634-076873E92305}" srcOrd="1" destOrd="0" parTransId="{806E9089-47B9-5B40-B584-71F32B9458D4}" sibTransId="{7AE559F5-EA12-074F-81CB-500D08E53F71}"/>
    <dgm:cxn modelId="{3341E3AF-47CB-754F-9761-497ED9333ABC}" type="presOf" srcId="{CF4F71E2-8AE7-4C49-8A57-742B4007D8C7}" destId="{BAF3E622-4D7B-1D4E-84FD-2DEA12832B23}" srcOrd="0" destOrd="0" presId="urn:microsoft.com/office/officeart/2005/8/layout/radial5"/>
    <dgm:cxn modelId="{C3D913B3-28E4-B84A-88EA-9039CF10EC83}" type="presOf" srcId="{F274A106-DAC1-B945-943E-EBB60270622C}" destId="{A567BD7B-BC6A-7240-B254-96950F22171E}" srcOrd="0" destOrd="0" presId="urn:microsoft.com/office/officeart/2005/8/layout/radial5"/>
    <dgm:cxn modelId="{08AE0FB4-3D90-9C4C-9051-A4D6FB3C97A7}" type="presOf" srcId="{D1647571-B134-4F41-A925-9183221529B0}" destId="{6D9F68F4-0C17-6643-B00D-1EE607980B9A}" srcOrd="1" destOrd="0" presId="urn:microsoft.com/office/officeart/2005/8/layout/radial5"/>
    <dgm:cxn modelId="{952595BA-D81E-6343-8CFF-1E951788B7B0}" type="presOf" srcId="{701C4575-A749-9745-B415-79D96DD48DD9}" destId="{85E93125-81F6-9447-9F87-A64C069634FB}" srcOrd="0" destOrd="0" presId="urn:microsoft.com/office/officeart/2005/8/layout/radial5"/>
    <dgm:cxn modelId="{5321EABA-E6C3-B24B-A0C3-DAB81A1A87D4}" type="presOf" srcId="{806E9089-47B9-5B40-B584-71F32B9458D4}" destId="{49552392-0877-C842-9CB8-EF4C0E36D156}" srcOrd="0" destOrd="0" presId="urn:microsoft.com/office/officeart/2005/8/layout/radial5"/>
    <dgm:cxn modelId="{E651E2BE-E50E-4E47-8CBC-E821401BCE67}" srcId="{A7E7DB07-08B2-E140-BE8D-896589130C39}" destId="{2AC9A9FB-5F64-6445-AB11-7E942863CCC2}" srcOrd="3" destOrd="0" parTransId="{CDEC1818-5FFA-324A-802C-17475BE4249D}" sibTransId="{45CC6F34-142A-AB45-818D-FDDBBD76C8D5}"/>
    <dgm:cxn modelId="{9963B3D6-5D07-F743-8DB8-8F11AE052433}" srcId="{A7E7DB07-08B2-E140-BE8D-896589130C39}" destId="{CF4F71E2-8AE7-4C49-8A57-742B4007D8C7}" srcOrd="0" destOrd="0" parTransId="{D1647571-B134-4F41-A925-9183221529B0}" sibTransId="{00440784-1EE7-F841-84C1-3B10FA5F5663}"/>
    <dgm:cxn modelId="{1CF00CD8-2FF5-4D4F-9FD3-8D994479F882}" type="presOf" srcId="{D1647571-B134-4F41-A925-9183221529B0}" destId="{A2EB107D-6F83-7844-9051-89A7DD5FC03E}" srcOrd="0" destOrd="0" presId="urn:microsoft.com/office/officeart/2005/8/layout/radial5"/>
    <dgm:cxn modelId="{D2CE04F9-FB58-DF4B-A317-D2E826289CF8}" type="presParOf" srcId="{A567BD7B-BC6A-7240-B254-96950F22171E}" destId="{B46EE7DC-4C62-5944-BC68-C84BBEE9381C}" srcOrd="0" destOrd="0" presId="urn:microsoft.com/office/officeart/2005/8/layout/radial5"/>
    <dgm:cxn modelId="{F33A867A-1F9E-3F40-B36A-29624C0DEB80}" type="presParOf" srcId="{A567BD7B-BC6A-7240-B254-96950F22171E}" destId="{A2EB107D-6F83-7844-9051-89A7DD5FC03E}" srcOrd="1" destOrd="0" presId="urn:microsoft.com/office/officeart/2005/8/layout/radial5"/>
    <dgm:cxn modelId="{381F9182-C2D1-9F40-8500-509FDDB70701}" type="presParOf" srcId="{A2EB107D-6F83-7844-9051-89A7DD5FC03E}" destId="{6D9F68F4-0C17-6643-B00D-1EE607980B9A}" srcOrd="0" destOrd="0" presId="urn:microsoft.com/office/officeart/2005/8/layout/radial5"/>
    <dgm:cxn modelId="{62FD968B-CC68-D649-9DCE-C58B010165BF}" type="presParOf" srcId="{A567BD7B-BC6A-7240-B254-96950F22171E}" destId="{BAF3E622-4D7B-1D4E-84FD-2DEA12832B23}" srcOrd="2" destOrd="0" presId="urn:microsoft.com/office/officeart/2005/8/layout/radial5"/>
    <dgm:cxn modelId="{DC39F544-0E2E-0B45-B439-01DE5C44A9D8}" type="presParOf" srcId="{A567BD7B-BC6A-7240-B254-96950F22171E}" destId="{49552392-0877-C842-9CB8-EF4C0E36D156}" srcOrd="3" destOrd="0" presId="urn:microsoft.com/office/officeart/2005/8/layout/radial5"/>
    <dgm:cxn modelId="{CC7171C7-FB4B-5444-AB39-371AD4E094B0}" type="presParOf" srcId="{49552392-0877-C842-9CB8-EF4C0E36D156}" destId="{6EF15EB6-C0C1-294A-99A1-249289D48231}" srcOrd="0" destOrd="0" presId="urn:microsoft.com/office/officeart/2005/8/layout/radial5"/>
    <dgm:cxn modelId="{B8DDC5EB-07DC-D546-91F6-9D5E74D1EDBA}" type="presParOf" srcId="{A567BD7B-BC6A-7240-B254-96950F22171E}" destId="{C5EAD1B2-FB7D-EB48-9EEC-B92C934E6C2B}" srcOrd="4" destOrd="0" presId="urn:microsoft.com/office/officeart/2005/8/layout/radial5"/>
    <dgm:cxn modelId="{6E0AC669-4B47-674A-95BD-BD8F1082A541}" type="presParOf" srcId="{A567BD7B-BC6A-7240-B254-96950F22171E}" destId="{85E93125-81F6-9447-9F87-A64C069634FB}" srcOrd="5" destOrd="0" presId="urn:microsoft.com/office/officeart/2005/8/layout/radial5"/>
    <dgm:cxn modelId="{E3189C1E-68B1-2E4D-A45E-EFFB9DA3FE96}" type="presParOf" srcId="{85E93125-81F6-9447-9F87-A64C069634FB}" destId="{59386F23-B934-7D40-A1D3-ADDB8CCFD360}" srcOrd="0" destOrd="0" presId="urn:microsoft.com/office/officeart/2005/8/layout/radial5"/>
    <dgm:cxn modelId="{D91B6025-8C18-2D46-9752-6CEF5992FFC9}" type="presParOf" srcId="{A567BD7B-BC6A-7240-B254-96950F22171E}" destId="{CB651085-31CF-9E4E-810F-41658A495D6F}" srcOrd="6" destOrd="0" presId="urn:microsoft.com/office/officeart/2005/8/layout/radial5"/>
    <dgm:cxn modelId="{B27CAB9F-0E07-1143-8288-3CF2904EB1B2}" type="presParOf" srcId="{A567BD7B-BC6A-7240-B254-96950F22171E}" destId="{46E1641D-57A1-954D-B2B9-9C427C89A070}" srcOrd="7" destOrd="0" presId="urn:microsoft.com/office/officeart/2005/8/layout/radial5"/>
    <dgm:cxn modelId="{961B3D07-B554-1249-A63E-18BDC37138EE}" type="presParOf" srcId="{46E1641D-57A1-954D-B2B9-9C427C89A070}" destId="{E4A54B8A-AC43-D949-8F90-5313C57A4157}" srcOrd="0" destOrd="0" presId="urn:microsoft.com/office/officeart/2005/8/layout/radial5"/>
    <dgm:cxn modelId="{BA7E79F5-7693-FD42-B052-0A814B120632}" type="presParOf" srcId="{A567BD7B-BC6A-7240-B254-96950F22171E}" destId="{04950486-8AF7-5D4B-9ABE-41950A2CD5DA}"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EE7DC-4C62-5944-BC68-C84BBEE9381C}">
      <dsp:nvSpPr>
        <dsp:cNvPr id="0" name=""/>
        <dsp:cNvSpPr/>
      </dsp:nvSpPr>
      <dsp:spPr>
        <a:xfrm>
          <a:off x="3270511" y="1266966"/>
          <a:ext cx="2451534" cy="247354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a:t>Automation</a:t>
          </a:r>
        </a:p>
      </dsp:txBody>
      <dsp:txXfrm>
        <a:off x="3629530" y="1629209"/>
        <a:ext cx="1733496" cy="1749062"/>
      </dsp:txXfrm>
    </dsp:sp>
    <dsp:sp modelId="{A2EB107D-6F83-7844-9051-89A7DD5FC03E}">
      <dsp:nvSpPr>
        <dsp:cNvPr id="0" name=""/>
        <dsp:cNvSpPr/>
      </dsp:nvSpPr>
      <dsp:spPr>
        <a:xfrm rot="5400000">
          <a:off x="4482448" y="1068715"/>
          <a:ext cx="27660" cy="44712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486597" y="1153991"/>
        <a:ext cx="19362" cy="268275"/>
      </dsp:txXfrm>
    </dsp:sp>
    <dsp:sp modelId="{BAF3E622-4D7B-1D4E-84FD-2DEA12832B23}">
      <dsp:nvSpPr>
        <dsp:cNvPr id="0" name=""/>
        <dsp:cNvSpPr/>
      </dsp:nvSpPr>
      <dsp:spPr>
        <a:xfrm>
          <a:off x="3838742" y="4082"/>
          <a:ext cx="1315073" cy="131507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a:t>Versatility</a:t>
          </a:r>
        </a:p>
      </dsp:txBody>
      <dsp:txXfrm>
        <a:off x="4031330" y="196670"/>
        <a:ext cx="929897" cy="929897"/>
      </dsp:txXfrm>
    </dsp:sp>
    <dsp:sp modelId="{49552392-0877-C842-9CB8-EF4C0E36D156}">
      <dsp:nvSpPr>
        <dsp:cNvPr id="0" name=""/>
        <dsp:cNvSpPr/>
      </dsp:nvSpPr>
      <dsp:spPr>
        <a:xfrm rot="10800000">
          <a:off x="5691159" y="2280178"/>
          <a:ext cx="21826" cy="447125"/>
        </a:xfrm>
        <a:prstGeom prst="rightArrow">
          <a:avLst>
            <a:gd name="adj1" fmla="val 60000"/>
            <a:gd name="adj2" fmla="val 50000"/>
          </a:avLst>
        </a:prstGeom>
        <a:solidFill>
          <a:schemeClr val="accent3">
            <a:hueOff val="903533"/>
            <a:satOff val="33333"/>
            <a:lumOff val="-49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697707" y="2369603"/>
        <a:ext cx="15278" cy="268275"/>
      </dsp:txXfrm>
    </dsp:sp>
    <dsp:sp modelId="{C5EAD1B2-FB7D-EB48-9EEC-B92C934E6C2B}">
      <dsp:nvSpPr>
        <dsp:cNvPr id="0" name=""/>
        <dsp:cNvSpPr/>
      </dsp:nvSpPr>
      <dsp:spPr>
        <a:xfrm>
          <a:off x="5680864" y="1846204"/>
          <a:ext cx="1315073" cy="1315073"/>
        </a:xfrm>
        <a:prstGeom prst="ellipse">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Security</a:t>
          </a:r>
        </a:p>
      </dsp:txBody>
      <dsp:txXfrm>
        <a:off x="5873452" y="2038792"/>
        <a:ext cx="929897" cy="929897"/>
      </dsp:txXfrm>
    </dsp:sp>
    <dsp:sp modelId="{85E93125-81F6-9447-9F87-A64C069634FB}">
      <dsp:nvSpPr>
        <dsp:cNvPr id="0" name=""/>
        <dsp:cNvSpPr/>
      </dsp:nvSpPr>
      <dsp:spPr>
        <a:xfrm rot="16200000">
          <a:off x="4482448" y="3491640"/>
          <a:ext cx="27660" cy="447125"/>
        </a:xfrm>
        <a:prstGeom prst="rightArrow">
          <a:avLst>
            <a:gd name="adj1" fmla="val 60000"/>
            <a:gd name="adj2" fmla="val 50000"/>
          </a:avLst>
        </a:prstGeom>
        <a:solidFill>
          <a:schemeClr val="accent3">
            <a:hueOff val="1807066"/>
            <a:satOff val="66667"/>
            <a:lumOff val="-9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486597" y="3585214"/>
        <a:ext cx="19362" cy="268275"/>
      </dsp:txXfrm>
    </dsp:sp>
    <dsp:sp modelId="{CB651085-31CF-9E4E-810F-41658A495D6F}">
      <dsp:nvSpPr>
        <dsp:cNvPr id="0" name=""/>
        <dsp:cNvSpPr/>
      </dsp:nvSpPr>
      <dsp:spPr>
        <a:xfrm>
          <a:off x="3838742" y="3688326"/>
          <a:ext cx="1315073" cy="1315073"/>
        </a:xfrm>
        <a:prstGeom prst="ellipse">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Corruption Prevention</a:t>
          </a:r>
        </a:p>
      </dsp:txBody>
      <dsp:txXfrm>
        <a:off x="4031330" y="3880914"/>
        <a:ext cx="929897" cy="929897"/>
      </dsp:txXfrm>
    </dsp:sp>
    <dsp:sp modelId="{46E1641D-57A1-954D-B2B9-9C427C89A070}">
      <dsp:nvSpPr>
        <dsp:cNvPr id="0" name=""/>
        <dsp:cNvSpPr/>
      </dsp:nvSpPr>
      <dsp:spPr>
        <a:xfrm>
          <a:off x="3279571" y="2280178"/>
          <a:ext cx="21826" cy="447125"/>
        </a:xfrm>
        <a:prstGeom prst="righ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279571" y="2369603"/>
        <a:ext cx="15278" cy="268275"/>
      </dsp:txXfrm>
    </dsp:sp>
    <dsp:sp modelId="{04950486-8AF7-5D4B-9ABE-41950A2CD5DA}">
      <dsp:nvSpPr>
        <dsp:cNvPr id="0" name=""/>
        <dsp:cNvSpPr/>
      </dsp:nvSpPr>
      <dsp:spPr>
        <a:xfrm>
          <a:off x="1996620" y="1846204"/>
          <a:ext cx="1315073" cy="1315073"/>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Transparency</a:t>
          </a:r>
        </a:p>
      </dsp:txBody>
      <dsp:txXfrm>
        <a:off x="2189208" y="2038792"/>
        <a:ext cx="929897" cy="92989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933D2C8-0E77-49EC-A2A5-C19CFBCCE493}" type="datetimeFigureOut">
              <a:rPr lang="zh-CN" altLang="en-US" smtClean="0"/>
              <a:t>2019/4/27</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0D21365-F1D8-47CC-8906-823C7233621A}" type="slidenum">
              <a:rPr lang="zh-CN" altLang="en-US" smtClean="0"/>
              <a:t>‹#›</a:t>
            </a:fld>
            <a:endParaRPr lang="zh-CN" altLang="en-US"/>
          </a:p>
        </p:txBody>
      </p:sp>
    </p:spTree>
    <p:extLst>
      <p:ext uri="{BB962C8B-B14F-4D97-AF65-F5344CB8AC3E}">
        <p14:creationId xmlns:p14="http://schemas.microsoft.com/office/powerpoint/2010/main" val="740849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Hi we are the sell outs and we would like to present to you our blockchain based solution to make charity donations more efficient and transparent.</a:t>
            </a:r>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1</a:t>
            </a:fld>
            <a:endParaRPr lang="zh-CN" altLang="en-US"/>
          </a:p>
        </p:txBody>
      </p:sp>
    </p:spTree>
    <p:extLst>
      <p:ext uri="{BB962C8B-B14F-4D97-AF65-F5344CB8AC3E}">
        <p14:creationId xmlns:p14="http://schemas.microsoft.com/office/powerpoint/2010/main" val="156895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r>
              <a:rPr lang="en-US" altLang="zh-CN">
                <a:solidFill>
                  <a:schemeClr val="tx1">
                    <a:lumMod val="85000"/>
                    <a:lumOff val="15000"/>
                  </a:schemeClr>
                </a:solidFill>
                <a:latin typeface="Lora" panose="02000503000000020004" charset="0"/>
                <a:ea typeface="华文细黑" panose="02010600040101010101" charset="-122"/>
                <a:sym typeface="+mn-ea"/>
              </a:rPr>
              <a:t>The expected effect from establishing trust, and providing real-time results to donors, is that donors will donate more frequently in larger sums, and donate again in the long term. Our technology also removes the expenses for charities to hire unnecessary workers. This money can be reinvested into fundraising campaigns, or go back to the people in need. Most importantly, we save an invaluable resource – time, and aid can reach people faster.</a:t>
            </a:r>
          </a:p>
          <a:p>
            <a:pPr fontAlgn="auto"/>
            <a:endParaRPr lang="en-US" altLang="zh-CN">
              <a:solidFill>
                <a:schemeClr val="tx1">
                  <a:lumMod val="85000"/>
                  <a:lumOff val="15000"/>
                </a:schemeClr>
              </a:solidFill>
              <a:latin typeface="Lora" panose="02000503000000020004" charset="0"/>
              <a:ea typeface="华文细黑" panose="02010600040101010101" charset="-122"/>
              <a:sym typeface="+mn-ea"/>
            </a:endParaRPr>
          </a:p>
          <a:p>
            <a:pPr fontAlgn="auto"/>
            <a:r>
              <a:rPr lang="en-US" altLang="zh-CN">
                <a:solidFill>
                  <a:schemeClr val="tx1">
                    <a:lumMod val="85000"/>
                    <a:lumOff val="15000"/>
                  </a:schemeClr>
                </a:solidFill>
                <a:latin typeface="Lora" panose="02000503000000020004" charset="0"/>
                <a:ea typeface="华文细黑" panose="02010600040101010101" charset="-122"/>
                <a:sym typeface="+mn-ea"/>
              </a:rPr>
              <a:t>We expect that the gain from implementing this technology will break even with the expenses incurred to develop it. It would also require a low maintenance cost once the base is set up. We are sure that the benefits will outweigh the costs and hence this would be a very desirable model that charities would want to work with.</a:t>
            </a:r>
          </a:p>
          <a:p>
            <a:pPr fontAlgn="auto"/>
            <a:endParaRPr lang="en-US" altLang="zh-CN">
              <a:solidFill>
                <a:schemeClr val="tx1">
                  <a:lumMod val="85000"/>
                  <a:lumOff val="15000"/>
                </a:schemeClr>
              </a:solidFill>
              <a:latin typeface="Lora" panose="02000503000000020004" charset="0"/>
              <a:ea typeface="华文细黑" panose="02010600040101010101" charset="-122"/>
              <a:sym typeface="+mn-ea"/>
            </a:endParaRPr>
          </a:p>
          <a:p>
            <a:pPr fontAlgn="auto"/>
            <a:r>
              <a:rPr lang="en-US" altLang="zh-CN">
                <a:solidFill>
                  <a:schemeClr val="tx1">
                    <a:lumMod val="85000"/>
                    <a:lumOff val="15000"/>
                  </a:schemeClr>
                </a:solidFill>
                <a:latin typeface="Lora" panose="02000503000000020004" charset="0"/>
                <a:ea typeface="华文细黑" panose="02010600040101010101" charset="-122"/>
                <a:sym typeface="+mn-ea"/>
              </a:rPr>
              <a:t>The expected effect from establishing trust, and providing real-time results to donors, is that donors will donate more frequently in larger sums, and in the long </a:t>
            </a:r>
            <a:r>
              <a:rPr lang="en-US" altLang="zh-CN" err="1">
                <a:solidFill>
                  <a:schemeClr val="tx1">
                    <a:lumMod val="85000"/>
                    <a:lumOff val="15000"/>
                  </a:schemeClr>
                </a:solidFill>
                <a:latin typeface="Lora" panose="02000503000000020004" charset="0"/>
                <a:ea typeface="华文细黑" panose="02010600040101010101" charset="-122"/>
                <a:sym typeface="+mn-ea"/>
              </a:rPr>
              <a:t>terwhich</a:t>
            </a:r>
            <a:r>
              <a:rPr lang="en-US" altLang="zh-CN">
                <a:solidFill>
                  <a:schemeClr val="tx1">
                    <a:lumMod val="85000"/>
                    <a:lumOff val="15000"/>
                  </a:schemeClr>
                </a:solidFill>
                <a:latin typeface="Lora" panose="02000503000000020004" charset="0"/>
                <a:ea typeface="华文细黑" panose="02010600040101010101" charset="-122"/>
                <a:sym typeface="+mn-ea"/>
              </a:rPr>
              <a:t> will increase incentives for donors to donate again in the long term.  Our technology also removes the expenses for charities to hire workers between the logistics. This money can be reinvested into fundraising campaigns, or go back to the people in need. Most importantly, we save an invaluable resource – time, and aid can reach people faster.</a:t>
            </a:r>
          </a:p>
          <a:p>
            <a:pPr fontAlgn="auto"/>
            <a:endParaRPr lang="en-US" altLang="zh-CN">
              <a:solidFill>
                <a:schemeClr val="tx1">
                  <a:lumMod val="85000"/>
                  <a:lumOff val="15000"/>
                </a:schemeClr>
              </a:solidFill>
              <a:latin typeface="Lora" panose="02000503000000020004" charset="0"/>
              <a:ea typeface="华文细黑" panose="02010600040101010101" charset="-122"/>
              <a:sym typeface="+mn-ea"/>
            </a:endParaRPr>
          </a:p>
          <a:p>
            <a:pPr fontAlgn="auto"/>
            <a:r>
              <a:rPr lang="en-US" altLang="zh-CN">
                <a:solidFill>
                  <a:schemeClr val="tx1">
                    <a:lumMod val="85000"/>
                    <a:lumOff val="15000"/>
                  </a:schemeClr>
                </a:solidFill>
                <a:latin typeface="Lora" panose="02000503000000020004" charset="0"/>
                <a:ea typeface="华文细黑" panose="02010600040101010101" charset="-122"/>
                <a:sym typeface="+mn-ea"/>
              </a:rPr>
              <a:t>We expect that the gain from implementing this technology will break even with the expenses incurred to develop it. It would also require a low maintenance cost once the base is set up. We are sure that the benefits will outweigh the costs and hence this would be a very desirable model that charities would want to work with.</a:t>
            </a:r>
          </a:p>
          <a:p>
            <a:pPr fontAlgn="auto"/>
            <a:endParaRPr lang="en-US" altLang="zh-CN">
              <a:solidFill>
                <a:schemeClr val="tx1">
                  <a:lumMod val="85000"/>
                  <a:lumOff val="15000"/>
                </a:schemeClr>
              </a:solidFill>
              <a:latin typeface="Lora" panose="02000503000000020004" charset="0"/>
              <a:ea typeface="华文细黑" panose="02010600040101010101" charset="-122"/>
              <a:sym typeface="+mn-ea"/>
            </a:endParaRPr>
          </a:p>
        </p:txBody>
      </p:sp>
      <p:sp>
        <p:nvSpPr>
          <p:cNvPr id="4" name="灯片编号占位符 3"/>
          <p:cNvSpPr>
            <a:spLocks noGrp="1"/>
          </p:cNvSpPr>
          <p:nvPr>
            <p:ph type="sldNum" sz="quarter" idx="10"/>
          </p:nvPr>
        </p:nvSpPr>
        <p:spPr/>
        <p:txBody>
          <a:bodyPr/>
          <a:lstStyle/>
          <a:p>
            <a:fld id="{50D21365-F1D8-47CC-8906-823C7233621A}" type="slidenum">
              <a:rPr lang="zh-CN" altLang="en-US" smtClean="0"/>
              <a:t>10</a:t>
            </a:fld>
            <a:endParaRPr lang="zh-CN" altLang="en-US"/>
          </a:p>
        </p:txBody>
      </p:sp>
    </p:spTree>
    <p:extLst>
      <p:ext uri="{BB962C8B-B14F-4D97-AF65-F5344CB8AC3E}">
        <p14:creationId xmlns:p14="http://schemas.microsoft.com/office/powerpoint/2010/main" val="2696834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Our technological solution aligned with the sustainable development goals outlined by the UN. It enables charities to be more efficient, and distribute their efforts into fundraising and services rather than administrative processes. We are truly hoping to improve the wellbeing of humanity through blockchain technology. </a:t>
            </a:r>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11</a:t>
            </a:fld>
            <a:endParaRPr lang="zh-CN" altLang="en-US"/>
          </a:p>
        </p:txBody>
      </p:sp>
    </p:spTree>
    <p:extLst>
      <p:ext uri="{BB962C8B-B14F-4D97-AF65-F5344CB8AC3E}">
        <p14:creationId xmlns:p14="http://schemas.microsoft.com/office/powerpoint/2010/main" val="1100403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12</a:t>
            </a:fld>
            <a:endParaRPr lang="zh-CN" altLang="en-US"/>
          </a:p>
        </p:txBody>
      </p:sp>
    </p:spTree>
    <p:extLst>
      <p:ext uri="{BB962C8B-B14F-4D97-AF65-F5344CB8AC3E}">
        <p14:creationId xmlns:p14="http://schemas.microsoft.com/office/powerpoint/2010/main" val="4012548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Our team decided to tackle problems related to charities and humanitarian aids. According to a research done by the fundraising organization classy, some of the top reasons that are preventing potential donors from giving are the fear of regret, relating to distrust in charities, and low donor efficacy, such as  the thought of “donating 1 dollar doesn’t do much anyways”.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Who here has donated to charities before? Do you know exactly where your money goes and who benefits from them? I think we have all seen it in the news, where charities take donations but use it for their own good. A survey from an Australian media outlet states that </a:t>
            </a:r>
            <a:r>
              <a:rPr lang="en-NZ" sz="1200" b="0" i="0" kern="1200">
                <a:solidFill>
                  <a:schemeClr val="tx1"/>
                </a:solidFill>
                <a:effectLst/>
                <a:latin typeface="+mn-lt"/>
                <a:ea typeface="+mn-ea"/>
                <a:cs typeface="+mn-cs"/>
              </a:rPr>
              <a:t>81% of respondents didn‘t know how much of their donation reached a charity’s beneficiaries, but over 90% of them wanted to know. Not all charities are evil, but some of them major problems that are stopping me and you from donating are transparency and long periods of time before verification.</a:t>
            </a:r>
            <a:endParaRPr lang="zh-CN" altLang="en-US"/>
          </a:p>
          <a:p>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2</a:t>
            </a:fld>
            <a:endParaRPr lang="zh-CN" altLang="en-US"/>
          </a:p>
        </p:txBody>
      </p:sp>
    </p:spTree>
    <p:extLst>
      <p:ext uri="{BB962C8B-B14F-4D97-AF65-F5344CB8AC3E}">
        <p14:creationId xmlns:p14="http://schemas.microsoft.com/office/powerpoint/2010/main" val="354748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As you can see, the current donation process is time consuming and inefficient. Charities work as a middle man that connects all the different resources, which can be exploited by workers for their personal gain. Any steps after the donation is also non-transparent to the donors, further increasing the distrust between donors and the charity.</a:t>
            </a:r>
          </a:p>
          <a:p>
            <a:endParaRPr lang="en-US" altLang="zh-CN"/>
          </a:p>
          <a:p>
            <a:r>
              <a:rPr lang="en-US" altLang="zh-CN"/>
              <a:t>As you can see, the current donation process is time consuming and inefficient. Charities work as a middle man that connects all the different recourses. They arrange for delivery times, payments of goods, accounting and auditing of cashflow. It is this process and dependability on the charity that gives them the chance for possible corruption. This also incurs extra expenses paid to the administration workers.</a:t>
            </a:r>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3</a:t>
            </a:fld>
            <a:endParaRPr lang="zh-CN" altLang="en-US"/>
          </a:p>
        </p:txBody>
      </p:sp>
    </p:spTree>
    <p:extLst>
      <p:ext uri="{BB962C8B-B14F-4D97-AF65-F5344CB8AC3E}">
        <p14:creationId xmlns:p14="http://schemas.microsoft.com/office/powerpoint/2010/main" val="342272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____3minute</a:t>
            </a:r>
          </a:p>
          <a:p>
            <a:r>
              <a:rPr lang="en-US" altLang="zh-CN">
                <a:ea typeface="等线"/>
              </a:rPr>
              <a:t>From identifying the problems, we've developed three goals from our use of blockchain: Reduce corruption, increase trust between charities and donors and speed up the help from an automated process.</a:t>
            </a:r>
            <a:endParaRPr lang="zh-CN" altLang="en-US">
              <a:ea typeface="等线"/>
            </a:endParaRPr>
          </a:p>
        </p:txBody>
      </p:sp>
      <p:sp>
        <p:nvSpPr>
          <p:cNvPr id="4" name="灯片编号占位符 3"/>
          <p:cNvSpPr>
            <a:spLocks noGrp="1"/>
          </p:cNvSpPr>
          <p:nvPr>
            <p:ph type="sldNum" sz="quarter" idx="10"/>
          </p:nvPr>
        </p:nvSpPr>
        <p:spPr/>
        <p:txBody>
          <a:bodyPr/>
          <a:lstStyle/>
          <a:p>
            <a:fld id="{50D21365-F1D8-47CC-8906-823C7233621A}" type="slidenum">
              <a:rPr lang="zh-CN" altLang="en-US" smtClean="0"/>
              <a:t>4</a:t>
            </a:fld>
            <a:endParaRPr lang="zh-CN" altLang="en-US"/>
          </a:p>
        </p:txBody>
      </p:sp>
    </p:spTree>
    <p:extLst>
      <p:ext uri="{BB962C8B-B14F-4D97-AF65-F5344CB8AC3E}">
        <p14:creationId xmlns:p14="http://schemas.microsoft.com/office/powerpoint/2010/main" val="3054373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Our idea is basically an upgrade to the current donation model. </a:t>
            </a:r>
            <a:endParaRPr lang="en-US" altLang="zh-CN"/>
          </a:p>
          <a:p>
            <a:r>
              <a:rPr lang="zh-CN"/>
              <a:t>Other companies have started to utilise blockchain to improve transparency, such as what Alice.si is doing. Our technology not only includes this, but goes one step further by automating the administrative process. This reduces processing time of digital donations, to reduce overhead costs and prevent human-made inconsistencies.  </a:t>
            </a:r>
          </a:p>
          <a:p>
            <a:br>
              <a:rPr lang="en-US" altLang="zh-CN"/>
            </a:br>
            <a:endParaRPr lang="en-US" altLang="zh-CN"/>
          </a:p>
          <a:p>
            <a:endParaRPr lang="zh-CN" altLang="en-US">
              <a:ea typeface="等线"/>
            </a:endParaRPr>
          </a:p>
        </p:txBody>
      </p:sp>
      <p:sp>
        <p:nvSpPr>
          <p:cNvPr id="4" name="灯片编号占位符 3"/>
          <p:cNvSpPr>
            <a:spLocks noGrp="1"/>
          </p:cNvSpPr>
          <p:nvPr>
            <p:ph type="sldNum" sz="quarter" idx="10"/>
          </p:nvPr>
        </p:nvSpPr>
        <p:spPr/>
        <p:txBody>
          <a:bodyPr/>
          <a:lstStyle/>
          <a:p>
            <a:fld id="{50D21365-F1D8-47CC-8906-823C7233621A}" type="slidenum">
              <a:rPr lang="zh-CN" altLang="en-US" smtClean="0"/>
              <a:t>5</a:t>
            </a:fld>
            <a:endParaRPr lang="zh-CN" altLang="en-US"/>
          </a:p>
        </p:txBody>
      </p:sp>
    </p:spTree>
    <p:extLst>
      <p:ext uri="{BB962C8B-B14F-4D97-AF65-F5344CB8AC3E}">
        <p14:creationId xmlns:p14="http://schemas.microsoft.com/office/powerpoint/2010/main" val="343643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These are the four main components that make up the back bone of our blockchain model: Accumulating funds, smart contract, delivery and verification. </a:t>
            </a:r>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6</a:t>
            </a:fld>
            <a:endParaRPr lang="zh-CN" altLang="en-US"/>
          </a:p>
        </p:txBody>
      </p:sp>
    </p:spTree>
    <p:extLst>
      <p:ext uri="{BB962C8B-B14F-4D97-AF65-F5344CB8AC3E}">
        <p14:creationId xmlns:p14="http://schemas.microsoft.com/office/powerpoint/2010/main" val="1538233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chemeClr val="tx1">
                    <a:lumMod val="85000"/>
                    <a:lumOff val="15000"/>
                  </a:schemeClr>
                </a:solidFill>
                <a:ea typeface="微软雅黑" panose="020B0503020204020204" charset="-122"/>
                <a:sym typeface="+mn-ea"/>
              </a:rPr>
              <a:t>Information about donations are stored in a primary block. When this amount accumulates to the budgeted target of a project, the chain of logistics, for example delivering vaccines, will begin and now the charity’s main role is to verify that the end solution has occurred successfully. This meets the conditions of the smart contract and prompts the payment to be made automatically, thus completing the 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solidFill>
                <a:schemeClr val="tx1">
                  <a:lumMod val="85000"/>
                  <a:lumOff val="15000"/>
                </a:schemeClr>
              </a:solidFill>
              <a:ea typeface="微软雅黑"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solidFill>
                <a:schemeClr val="tx1">
                  <a:lumMod val="85000"/>
                  <a:lumOff val="15000"/>
                </a:schemeClr>
              </a:solidFill>
              <a:ea typeface="微软雅黑"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solidFill>
                <a:schemeClr val="tx1">
                  <a:lumMod val="85000"/>
                  <a:lumOff val="15000"/>
                </a:schemeClr>
              </a:solidFill>
              <a:ea typeface="微软雅黑"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solidFill>
                <a:schemeClr val="tx1">
                  <a:lumMod val="85000"/>
                  <a:lumOff val="15000"/>
                </a:schemeClr>
              </a:solidFill>
              <a:ea typeface="微软雅黑"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chemeClr val="tx1">
                    <a:lumMod val="85000"/>
                    <a:lumOff val="15000"/>
                  </a:schemeClr>
                </a:solidFill>
                <a:ea typeface="微软雅黑" panose="020B0503020204020204" charset="-122"/>
                <a:sym typeface="+mn-ea"/>
              </a:rPr>
              <a:t>Let me walk you through our game changing way of donating: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chemeClr val="tx1">
                    <a:lumMod val="85000"/>
                    <a:lumOff val="15000"/>
                  </a:schemeClr>
                </a:solidFill>
                <a:ea typeface="微软雅黑" panose="020B0503020204020204" charset="-122"/>
                <a:sym typeface="+mn-ea"/>
              </a:rPr>
              <a:t>First, feasible and budgeted jobs are created by the charity: for example, planting 50 trees, building 1 well and so on. Let’s take the example of sending 100 vaccines to children in need. Donors would donate money to the primary block, and when the total amount reaches the budgeted target, the smart contract is activated.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chemeClr val="tx1">
                    <a:lumMod val="85000"/>
                    <a:lumOff val="15000"/>
                  </a:schemeClr>
                </a:solidFill>
                <a:ea typeface="微软雅黑" panose="020B0503020204020204" charset="-122"/>
                <a:sym typeface="+mn-ea"/>
              </a:rPr>
              <a:t>Then, the smart contract will prompt the contractors, sellers and buyers involved to start the logistics needed to deliver the product. This eliminates the need for the charity to be in between the transactions, hence increasing efficiency and removing admin costs. Due to the nature of blockchain technology, each transaction would be verified by the parties involved to ensure smooth delivery.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chemeClr val="tx1">
                    <a:lumMod val="85000"/>
                    <a:lumOff val="15000"/>
                  </a:schemeClr>
                </a:solidFill>
                <a:ea typeface="微软雅黑" panose="020B0503020204020204" charset="-122"/>
                <a:sym typeface="+mn-ea"/>
              </a:rPr>
              <a:t>Now, the main role of the charity is to verify the final delivery of the product. This gives the charity more time to focus on affirming and providing donors with evidence that their help has made a difference. Once the charity and other stakeholders confirm the end delivery, payment is executed by the smart contract, and transaction would be complete.</a:t>
            </a:r>
          </a:p>
        </p:txBody>
      </p:sp>
      <p:sp>
        <p:nvSpPr>
          <p:cNvPr id="4" name="灯片编号占位符 3"/>
          <p:cNvSpPr>
            <a:spLocks noGrp="1"/>
          </p:cNvSpPr>
          <p:nvPr>
            <p:ph type="sldNum" sz="quarter" idx="10"/>
          </p:nvPr>
        </p:nvSpPr>
        <p:spPr/>
        <p:txBody>
          <a:bodyPr/>
          <a:lstStyle/>
          <a:p>
            <a:fld id="{50D21365-F1D8-47CC-8906-823C7233621A}" type="slidenum">
              <a:rPr lang="zh-CN" altLang="en-US" smtClean="0"/>
              <a:t>7</a:t>
            </a:fld>
            <a:endParaRPr lang="zh-CN" altLang="en-US"/>
          </a:p>
        </p:txBody>
      </p:sp>
    </p:spTree>
    <p:extLst>
      <p:ext uri="{BB962C8B-B14F-4D97-AF65-F5344CB8AC3E}">
        <p14:creationId xmlns:p14="http://schemas.microsoft.com/office/powerpoint/2010/main" val="28565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This use case is based on verification of the service. In this case it is the delivery of 100 vaccines.  </a:t>
            </a:r>
            <a:endParaRPr lang="en-US" altLang="zh-CN"/>
          </a:p>
          <a:p>
            <a:r>
              <a:rPr lang="zh-CN" b="1" i="1" u="sng"/>
              <a:t>The UI is modelled by the visualisation of the blockchain seen in the previous slides.</a:t>
            </a:r>
            <a:endParaRPr lang="zh-CN"/>
          </a:p>
          <a:p>
            <a:r>
              <a:rPr lang="zh-CN" b="1" i="1" u="sng"/>
              <a:t>Our demo demonstrates the only step that the charity, who we are pitching to, would do -  showing how easy their function is - to only VERIFY THAT THE DONATION HAS GONE INTO A SERVICE. </a:t>
            </a:r>
            <a:endParaRPr lang="zh-CN"/>
          </a:p>
          <a:p>
            <a:endParaRPr lang="en-US" altLang="zh-CN">
              <a:cs typeface="+mn-lt"/>
            </a:endParaRPr>
          </a:p>
          <a:p>
            <a:r>
              <a:rPr lang="zh-CN"/>
              <a:t>___7minute</a:t>
            </a:r>
          </a:p>
          <a:p>
            <a:r>
              <a:rPr lang="zh-CN"/>
              <a:t>This use case is based on verification of the service. In this case it is the delivery of 100 vaccines.  </a:t>
            </a:r>
          </a:p>
          <a:p>
            <a:r>
              <a:rPr lang="zh-CN" b="1" i="1" u="sng"/>
              <a:t>The UI is modelled by the visualisation of the blockchain seen in the previous slides.</a:t>
            </a:r>
            <a:endParaRPr lang="zh-CN"/>
          </a:p>
          <a:p>
            <a:r>
              <a:rPr lang="zh-CN" b="1" i="1" u="sng"/>
              <a:t>Our demo demonstrates the only step that the charity, who we are pitching to, would do. </a:t>
            </a:r>
            <a:endParaRPr lang="zh-CN"/>
          </a:p>
          <a:p>
            <a:br>
              <a:rPr lang="en-US" altLang="zh-CN"/>
            </a:br>
            <a:endParaRPr lang="en-US" altLang="zh-CN"/>
          </a:p>
          <a:p>
            <a:r>
              <a:rPr lang="zh-CN"/>
              <a:t>The first page represents the verification step, that can only be submitted by the charity, as a trusted party. The pop-up is an immediate product of the completion of the smart contract, releasing the withheld money from the charity to the service providers. </a:t>
            </a:r>
          </a:p>
          <a:p>
            <a:endParaRPr lang="en-US" altLang="zh-CN">
              <a:cs typeface="+mn-lt"/>
            </a:endParaRPr>
          </a:p>
          <a:p>
            <a:r>
              <a:rPr lang="zh-CN" b="1" i="1" u="sng"/>
              <a:t>The demo demonstrates how easy the charity’s function is, such that they can focus less on admin and more on the important stuff - like donations and verification. </a:t>
            </a:r>
            <a:endParaRPr lang="zh-CN"/>
          </a:p>
          <a:p>
            <a:br>
              <a:rPr lang="en-US" altLang="zh-CN"/>
            </a:br>
            <a:endParaRPr lang="en-US" altLang="zh-CN"/>
          </a:p>
          <a:p>
            <a:endParaRPr lang="zh-CN" altLang="en-US">
              <a:ea typeface="等线"/>
            </a:endParaRPr>
          </a:p>
        </p:txBody>
      </p:sp>
      <p:sp>
        <p:nvSpPr>
          <p:cNvPr id="4" name="灯片编号占位符 3"/>
          <p:cNvSpPr>
            <a:spLocks noGrp="1"/>
          </p:cNvSpPr>
          <p:nvPr>
            <p:ph type="sldNum" sz="quarter" idx="10"/>
          </p:nvPr>
        </p:nvSpPr>
        <p:spPr/>
        <p:txBody>
          <a:bodyPr/>
          <a:lstStyle/>
          <a:p>
            <a:fld id="{50D21365-F1D8-47CC-8906-823C7233621A}" type="slidenum">
              <a:rPr lang="zh-CN" altLang="en-US" smtClean="0"/>
              <a:t>8</a:t>
            </a:fld>
            <a:endParaRPr lang="zh-CN" altLang="en-US"/>
          </a:p>
        </p:txBody>
      </p:sp>
    </p:spTree>
    <p:extLst>
      <p:ext uri="{BB962C8B-B14F-4D97-AF65-F5344CB8AC3E}">
        <p14:creationId xmlns:p14="http://schemas.microsoft.com/office/powerpoint/2010/main" val="1477858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chemeClr val="tx1">
                    <a:lumMod val="85000"/>
                    <a:lumOff val="15000"/>
                  </a:schemeClr>
                </a:solidFill>
                <a:latin typeface="Lora" panose="02000503000000020004" charset="0"/>
                <a:ea typeface="华文细黑" panose="02010600040101010101" charset="-122"/>
                <a:sym typeface="+mn-ea"/>
              </a:rPr>
              <a:t>The use of blockchain technology enables humanitarian projects to kickstart faster with less administration processes. And this technology can be implemented repeatedly on any projects that have a set budget, for example plating 100 trees, building 1 emergency shelter. As mentioned before, donors would like to know how much of their donations reach the beneficiary, the transparency provided by the blockchain can clear their uncertainties. Also, because payment is made after verification through a smart contract, the charity and donors’ money are both secure.</a:t>
            </a:r>
            <a:endParaRPr lang="zh-CN" altLang="en-US">
              <a:solidFill>
                <a:schemeClr val="tx1">
                  <a:lumMod val="85000"/>
                  <a:lumOff val="15000"/>
                </a:schemeClr>
              </a:solidFill>
              <a:latin typeface="Lora" panose="02000503000000020004" charset="0"/>
              <a:ea typeface="华文细黑" panose="02010600040101010101"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solidFill>
                <a:schemeClr val="tx1">
                  <a:lumMod val="85000"/>
                  <a:lumOff val="15000"/>
                </a:schemeClr>
              </a:solidFill>
              <a:latin typeface="Lora" panose="02000503000000020004" charset="0"/>
              <a:ea typeface="华文细黑" panose="02010600040101010101"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solidFill>
                <a:schemeClr val="tx1">
                  <a:lumMod val="85000"/>
                  <a:lumOff val="15000"/>
                </a:schemeClr>
              </a:solidFill>
              <a:latin typeface="Lora" panose="02000503000000020004" charset="0"/>
              <a:ea typeface="华文细黑" panose="02010600040101010101"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solidFill>
                <a:schemeClr val="tx1">
                  <a:lumMod val="85000"/>
                  <a:lumOff val="15000"/>
                </a:schemeClr>
              </a:solidFill>
              <a:latin typeface="微软雅黑" panose="020B0503020204020204" charset="-122"/>
              <a:ea typeface="微软雅黑"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solidFill>
                <a:schemeClr val="tx1">
                  <a:lumMod val="85000"/>
                  <a:lumOff val="15000"/>
                </a:schemeClr>
              </a:solidFill>
              <a:latin typeface="微软雅黑" panose="020B0503020204020204" charset="-122"/>
              <a:ea typeface="微软雅黑" panose="020B0503020204020204" charset="-122"/>
              <a:sym typeface="+mn-ea"/>
            </a:endParaRPr>
          </a:p>
          <a:p>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9</a:t>
            </a:fld>
            <a:endParaRPr lang="zh-CN" altLang="en-US"/>
          </a:p>
        </p:txBody>
      </p:sp>
    </p:spTree>
    <p:extLst>
      <p:ext uri="{BB962C8B-B14F-4D97-AF65-F5344CB8AC3E}">
        <p14:creationId xmlns:p14="http://schemas.microsoft.com/office/powerpoint/2010/main" val="1382712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a:ln>
                  <a:noFill/>
                </a:ln>
                <a:solidFill>
                  <a:schemeClr val="bg1">
                    <a:lumMod val="95000"/>
                  </a:schemeClr>
                </a:solidFill>
                <a:effectLst/>
                <a:uLnTx/>
                <a:uFillTx/>
              </a:rPr>
              <a:t>PPT</a:t>
            </a:r>
            <a:r>
              <a:rPr kumimoji="0" lang="zh-CN" altLang="en-US" sz="100" b="0" i="0" u="none" strike="noStrike" kern="0" cap="none" spc="0" normalizeH="0" baseline="0" noProof="0">
                <a:ln>
                  <a:noFill/>
                </a:ln>
                <a:solidFill>
                  <a:schemeClr val="bg1">
                    <a:lumMod val="95000"/>
                  </a:schemeClr>
                </a:solidFill>
                <a:effectLst/>
                <a:uLnTx/>
                <a:uFillTx/>
              </a:rPr>
              <a:t>模板下载：</a:t>
            </a:r>
            <a:r>
              <a:rPr kumimoji="0" lang="en-US" altLang="zh-CN" sz="100" b="0" i="0" u="none" strike="noStrike" kern="0" cap="none" spc="0" normalizeH="0" baseline="0" noProof="0">
                <a:ln>
                  <a:noFill/>
                </a:ln>
                <a:solidFill>
                  <a:schemeClr val="bg1">
                    <a:lumMod val="95000"/>
                  </a:schemeClr>
                </a:solidFill>
                <a:effectLst/>
                <a:uLnTx/>
                <a:uFillTx/>
              </a:rPr>
              <a:t>www.1ppt.com/moban/     </a:t>
            </a:r>
            <a:r>
              <a:rPr kumimoji="0" lang="zh-CN" altLang="en-US" sz="100" b="0" i="0" u="none" strike="noStrike" kern="0" cap="none" spc="0" normalizeH="0" baseline="0" noProof="0">
                <a:ln>
                  <a:noFill/>
                </a:ln>
                <a:solidFill>
                  <a:schemeClr val="bg1">
                    <a:lumMod val="95000"/>
                  </a:schemeClr>
                </a:solidFill>
                <a:effectLst/>
                <a:uLnTx/>
                <a:uFillTx/>
              </a:rPr>
              <a:t>行业</a:t>
            </a:r>
            <a:r>
              <a:rPr kumimoji="0" lang="en-US" altLang="zh-CN" sz="100" b="0" i="0" u="none" strike="noStrike" kern="0" cap="none" spc="0" normalizeH="0" baseline="0" noProof="0">
                <a:ln>
                  <a:noFill/>
                </a:ln>
                <a:solidFill>
                  <a:schemeClr val="bg1">
                    <a:lumMod val="95000"/>
                  </a:schemeClr>
                </a:solidFill>
                <a:effectLst/>
                <a:uLnTx/>
                <a:uFillTx/>
              </a:rPr>
              <a:t>PPT</a:t>
            </a:r>
            <a:r>
              <a:rPr kumimoji="0" lang="zh-CN" altLang="en-US" sz="100" b="0" i="0" u="none" strike="noStrike" kern="0" cap="none" spc="0" normalizeH="0" baseline="0" noProof="0">
                <a:ln>
                  <a:noFill/>
                </a:ln>
                <a:solidFill>
                  <a:schemeClr val="bg1">
                    <a:lumMod val="95000"/>
                  </a:schemeClr>
                </a:solidFill>
                <a:effectLst/>
                <a:uLnTx/>
                <a:uFillTx/>
              </a:rPr>
              <a:t>模板：</a:t>
            </a:r>
            <a:r>
              <a:rPr kumimoji="0" lang="en-US" altLang="zh-CN" sz="100" b="0" i="0" u="none" strike="noStrike" kern="0" cap="none" spc="0" normalizeH="0" baseline="0" noProof="0">
                <a:ln>
                  <a:noFill/>
                </a:ln>
                <a:solidFill>
                  <a:schemeClr val="bg1">
                    <a:lumMod val="9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a:ln>
                  <a:noFill/>
                </a:ln>
                <a:solidFill>
                  <a:schemeClr val="bg1">
                    <a:lumMod val="95000"/>
                  </a:schemeClr>
                </a:solidFill>
                <a:effectLst/>
                <a:uLnTx/>
                <a:uFillTx/>
              </a:rPr>
              <a:t>节日</a:t>
            </a:r>
            <a:r>
              <a:rPr kumimoji="0" lang="en-US" altLang="zh-CN" sz="100" b="0" i="0" u="none" strike="noStrike" kern="0" cap="none" spc="0" normalizeH="0" baseline="0" noProof="0">
                <a:ln>
                  <a:noFill/>
                </a:ln>
                <a:solidFill>
                  <a:schemeClr val="bg1">
                    <a:lumMod val="95000"/>
                  </a:schemeClr>
                </a:solidFill>
                <a:effectLst/>
                <a:uLnTx/>
                <a:uFillTx/>
              </a:rPr>
              <a:t>PPT</a:t>
            </a:r>
            <a:r>
              <a:rPr kumimoji="0" lang="zh-CN" altLang="en-US" sz="100" b="0" i="0" u="none" strike="noStrike" kern="0" cap="none" spc="0" normalizeH="0" baseline="0" noProof="0">
                <a:ln>
                  <a:noFill/>
                </a:ln>
                <a:solidFill>
                  <a:schemeClr val="bg1">
                    <a:lumMod val="95000"/>
                  </a:schemeClr>
                </a:solidFill>
                <a:effectLst/>
                <a:uLnTx/>
                <a:uFillTx/>
              </a:rPr>
              <a:t>模板：</a:t>
            </a:r>
            <a:r>
              <a:rPr kumimoji="0" lang="en-US" altLang="zh-CN" sz="100" b="0" i="0" u="none" strike="noStrike" kern="0" cap="none" spc="0" normalizeH="0" baseline="0" noProof="0">
                <a:ln>
                  <a:noFill/>
                </a:ln>
                <a:solidFill>
                  <a:schemeClr val="bg1">
                    <a:lumMod val="95000"/>
                  </a:schemeClr>
                </a:solidFill>
                <a:effectLst/>
                <a:uLnTx/>
                <a:uFillTx/>
              </a:rPr>
              <a:t>www.1ppt.com/jieri/           PPT</a:t>
            </a:r>
            <a:r>
              <a:rPr kumimoji="0" lang="zh-CN" altLang="en-US" sz="100" b="0" i="0" u="none" strike="noStrike" kern="0" cap="none" spc="0" normalizeH="0" baseline="0" noProof="0">
                <a:ln>
                  <a:noFill/>
                </a:ln>
                <a:solidFill>
                  <a:schemeClr val="bg1">
                    <a:lumMod val="95000"/>
                  </a:schemeClr>
                </a:solidFill>
                <a:effectLst/>
                <a:uLnTx/>
                <a:uFillTx/>
              </a:rPr>
              <a:t>素材下载：</a:t>
            </a:r>
            <a:r>
              <a:rPr kumimoji="0" lang="en-US" altLang="zh-CN" sz="100" b="0" i="0" u="none" strike="noStrike" kern="0" cap="none" spc="0" normalizeH="0" baseline="0" noProof="0">
                <a:ln>
                  <a:noFill/>
                </a:ln>
                <a:solidFill>
                  <a:schemeClr val="bg1">
                    <a:lumMod val="9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a:ln>
                  <a:noFill/>
                </a:ln>
                <a:solidFill>
                  <a:schemeClr val="bg1">
                    <a:lumMod val="95000"/>
                  </a:schemeClr>
                </a:solidFill>
                <a:effectLst/>
                <a:uLnTx/>
                <a:uFillTx/>
              </a:rPr>
              <a:t>PPT</a:t>
            </a:r>
            <a:r>
              <a:rPr kumimoji="0" lang="zh-CN" altLang="en-US" sz="100" b="0" i="0" u="none" strike="noStrike" kern="0" cap="none" spc="0" normalizeH="0" baseline="0" noProof="0">
                <a:ln>
                  <a:noFill/>
                </a:ln>
                <a:solidFill>
                  <a:schemeClr val="bg1">
                    <a:lumMod val="95000"/>
                  </a:schemeClr>
                </a:solidFill>
                <a:effectLst/>
                <a:uLnTx/>
                <a:uFillTx/>
              </a:rPr>
              <a:t>背景图片：</a:t>
            </a:r>
            <a:r>
              <a:rPr kumimoji="0" lang="en-US" altLang="zh-CN" sz="100" b="0" i="0" u="none" strike="noStrike" kern="0" cap="none" spc="0" normalizeH="0" baseline="0" noProof="0">
                <a:ln>
                  <a:noFill/>
                </a:ln>
                <a:solidFill>
                  <a:schemeClr val="bg1">
                    <a:lumMod val="95000"/>
                  </a:schemeClr>
                </a:solidFill>
                <a:effectLst/>
                <a:uLnTx/>
                <a:uFillTx/>
              </a:rPr>
              <a:t>www.1ppt.com/beijing/      PPT</a:t>
            </a:r>
            <a:r>
              <a:rPr kumimoji="0" lang="zh-CN" altLang="en-US" sz="100" b="0" i="0" u="none" strike="noStrike" kern="0" cap="none" spc="0" normalizeH="0" baseline="0" noProof="0">
                <a:ln>
                  <a:noFill/>
                </a:ln>
                <a:solidFill>
                  <a:schemeClr val="bg1">
                    <a:lumMod val="95000"/>
                  </a:schemeClr>
                </a:solidFill>
                <a:effectLst/>
                <a:uLnTx/>
                <a:uFillTx/>
              </a:rPr>
              <a:t>图表下载：</a:t>
            </a:r>
            <a:r>
              <a:rPr kumimoji="0" lang="en-US" altLang="zh-CN" sz="100" b="0" i="0" u="none" strike="noStrike" kern="0" cap="none" spc="0" normalizeH="0" baseline="0" noProof="0">
                <a:ln>
                  <a:noFill/>
                </a:ln>
                <a:solidFill>
                  <a:schemeClr val="bg1">
                    <a:lumMod val="9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a:ln>
                  <a:noFill/>
                </a:ln>
                <a:solidFill>
                  <a:schemeClr val="bg1">
                    <a:lumMod val="95000"/>
                  </a:schemeClr>
                </a:solidFill>
                <a:effectLst/>
                <a:uLnTx/>
                <a:uFillTx/>
              </a:rPr>
              <a:t>优秀</a:t>
            </a:r>
            <a:r>
              <a:rPr kumimoji="0" lang="en-US" altLang="zh-CN" sz="100" b="0" i="0" u="none" strike="noStrike" kern="0" cap="none" spc="0" normalizeH="0" baseline="0" noProof="0">
                <a:ln>
                  <a:noFill/>
                </a:ln>
                <a:solidFill>
                  <a:schemeClr val="bg1">
                    <a:lumMod val="95000"/>
                  </a:schemeClr>
                </a:solidFill>
                <a:effectLst/>
                <a:uLnTx/>
                <a:uFillTx/>
              </a:rPr>
              <a:t>PPT</a:t>
            </a:r>
            <a:r>
              <a:rPr kumimoji="0" lang="zh-CN" altLang="en-US" sz="100" b="0" i="0" u="none" strike="noStrike" kern="0" cap="none" spc="0" normalizeH="0" baseline="0" noProof="0">
                <a:ln>
                  <a:noFill/>
                </a:ln>
                <a:solidFill>
                  <a:schemeClr val="bg1">
                    <a:lumMod val="95000"/>
                  </a:schemeClr>
                </a:solidFill>
                <a:effectLst/>
                <a:uLnTx/>
                <a:uFillTx/>
              </a:rPr>
              <a:t>下载：</a:t>
            </a:r>
            <a:r>
              <a:rPr kumimoji="0" lang="en-US" altLang="zh-CN" sz="100" b="0" i="0" u="none" strike="noStrike" kern="0" cap="none" spc="0" normalizeH="0" baseline="0" noProof="0">
                <a:ln>
                  <a:noFill/>
                </a:ln>
                <a:solidFill>
                  <a:schemeClr val="bg1">
                    <a:lumMod val="95000"/>
                  </a:schemeClr>
                </a:solidFill>
                <a:effectLst/>
                <a:uLnTx/>
                <a:uFillTx/>
              </a:rPr>
              <a:t>www.1ppt.com/xiazai/        PPT</a:t>
            </a:r>
            <a:r>
              <a:rPr kumimoji="0" lang="zh-CN" altLang="en-US" sz="100" b="0" i="0" u="none" strike="noStrike" kern="0" cap="none" spc="0" normalizeH="0" baseline="0" noProof="0">
                <a:ln>
                  <a:noFill/>
                </a:ln>
                <a:solidFill>
                  <a:schemeClr val="bg1">
                    <a:lumMod val="95000"/>
                  </a:schemeClr>
                </a:solidFill>
                <a:effectLst/>
                <a:uLnTx/>
                <a:uFillTx/>
              </a:rPr>
              <a:t>教程： </a:t>
            </a:r>
            <a:r>
              <a:rPr kumimoji="0" lang="en-US" altLang="zh-CN" sz="100" b="0" i="0" u="none" strike="noStrike" kern="0" cap="none" spc="0" normalizeH="0" baseline="0" noProof="0">
                <a:ln>
                  <a:noFill/>
                </a:ln>
                <a:solidFill>
                  <a:schemeClr val="bg1">
                    <a:lumMod val="9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a:ln>
                  <a:noFill/>
                </a:ln>
                <a:solidFill>
                  <a:schemeClr val="bg1">
                    <a:lumMod val="95000"/>
                  </a:schemeClr>
                </a:solidFill>
                <a:effectLst/>
                <a:uLnTx/>
                <a:uFillTx/>
              </a:rPr>
              <a:t>Word</a:t>
            </a:r>
            <a:r>
              <a:rPr kumimoji="0" lang="zh-CN" altLang="en-US" sz="100" b="0" i="0" u="none" strike="noStrike" kern="0" cap="none" spc="0" normalizeH="0" baseline="0" noProof="0">
                <a:ln>
                  <a:noFill/>
                </a:ln>
                <a:solidFill>
                  <a:schemeClr val="bg1">
                    <a:lumMod val="95000"/>
                  </a:schemeClr>
                </a:solidFill>
                <a:effectLst/>
                <a:uLnTx/>
                <a:uFillTx/>
              </a:rPr>
              <a:t>教程： </a:t>
            </a:r>
            <a:r>
              <a:rPr kumimoji="0" lang="en-US" altLang="zh-CN" sz="100" b="0" i="0" u="none" strike="noStrike" kern="0" cap="none" spc="0" normalizeH="0" baseline="0" noProof="0">
                <a:ln>
                  <a:noFill/>
                </a:ln>
                <a:solidFill>
                  <a:schemeClr val="bg1">
                    <a:lumMod val="95000"/>
                  </a:schemeClr>
                </a:solidFill>
                <a:effectLst/>
                <a:uLnTx/>
                <a:uFillTx/>
              </a:rPr>
              <a:t>www.1ppt.com/word/              Excel</a:t>
            </a:r>
            <a:r>
              <a:rPr kumimoji="0" lang="zh-CN" altLang="en-US" sz="100" b="0" i="0" u="none" strike="noStrike" kern="0" cap="none" spc="0" normalizeH="0" baseline="0" noProof="0">
                <a:ln>
                  <a:noFill/>
                </a:ln>
                <a:solidFill>
                  <a:schemeClr val="bg1">
                    <a:lumMod val="95000"/>
                  </a:schemeClr>
                </a:solidFill>
                <a:effectLst/>
                <a:uLnTx/>
                <a:uFillTx/>
              </a:rPr>
              <a:t>教程：</a:t>
            </a:r>
            <a:r>
              <a:rPr kumimoji="0" lang="en-US" altLang="zh-CN" sz="100" b="0" i="0" u="none" strike="noStrike" kern="0" cap="none" spc="0" normalizeH="0" baseline="0" noProof="0">
                <a:ln>
                  <a:noFill/>
                </a:ln>
                <a:solidFill>
                  <a:schemeClr val="bg1">
                    <a:lumMod val="9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a:ln>
                  <a:noFill/>
                </a:ln>
                <a:solidFill>
                  <a:schemeClr val="bg1">
                    <a:lumMod val="95000"/>
                  </a:schemeClr>
                </a:solidFill>
                <a:effectLst/>
                <a:uLnTx/>
                <a:uFillTx/>
              </a:rPr>
              <a:t>资料下载：</a:t>
            </a:r>
            <a:r>
              <a:rPr kumimoji="0" lang="en-US" altLang="zh-CN" sz="100" b="0" i="0" u="none" strike="noStrike" kern="0" cap="none" spc="0" normalizeH="0" baseline="0" noProof="0">
                <a:ln>
                  <a:noFill/>
                </a:ln>
                <a:solidFill>
                  <a:schemeClr val="bg1">
                    <a:lumMod val="95000"/>
                  </a:schemeClr>
                </a:solidFill>
                <a:effectLst/>
                <a:uLnTx/>
                <a:uFillTx/>
              </a:rPr>
              <a:t>www.1ppt.com/ziliao/                PPT</a:t>
            </a:r>
            <a:r>
              <a:rPr kumimoji="0" lang="zh-CN" altLang="en-US" sz="100" b="0" i="0" u="none" strike="noStrike" kern="0" cap="none" spc="0" normalizeH="0" baseline="0" noProof="0">
                <a:ln>
                  <a:noFill/>
                </a:ln>
                <a:solidFill>
                  <a:schemeClr val="bg1">
                    <a:lumMod val="95000"/>
                  </a:schemeClr>
                </a:solidFill>
                <a:effectLst/>
                <a:uLnTx/>
                <a:uFillTx/>
              </a:rPr>
              <a:t>课件下载：</a:t>
            </a:r>
            <a:r>
              <a:rPr kumimoji="0" lang="en-US" altLang="zh-CN" sz="100" b="0" i="0" u="none" strike="noStrike" kern="0" cap="none" spc="0" normalizeH="0" baseline="0" noProof="0">
                <a:ln>
                  <a:noFill/>
                </a:ln>
                <a:solidFill>
                  <a:schemeClr val="bg1">
                    <a:lumMod val="9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a:ln>
                  <a:noFill/>
                </a:ln>
                <a:solidFill>
                  <a:schemeClr val="bg1">
                    <a:lumMod val="95000"/>
                  </a:schemeClr>
                </a:solidFill>
                <a:effectLst/>
                <a:uLnTx/>
                <a:uFillTx/>
              </a:rPr>
              <a:t>范文下载：</a:t>
            </a:r>
            <a:r>
              <a:rPr kumimoji="0" lang="en-US" altLang="zh-CN" sz="100" b="0" i="0" u="none" strike="noStrike" kern="0" cap="none" spc="0" normalizeH="0" baseline="0" noProof="0">
                <a:ln>
                  <a:noFill/>
                </a:ln>
                <a:solidFill>
                  <a:schemeClr val="bg1">
                    <a:lumMod val="95000"/>
                  </a:schemeClr>
                </a:solidFill>
                <a:effectLst/>
                <a:uLnTx/>
                <a:uFillTx/>
              </a:rPr>
              <a:t>www.1ppt.com/fanwen/             </a:t>
            </a:r>
            <a:r>
              <a:rPr kumimoji="0" lang="zh-CN" altLang="en-US" sz="100" b="0" i="0" u="none" strike="noStrike" kern="0" cap="none" spc="0" normalizeH="0" baseline="0" noProof="0">
                <a:ln>
                  <a:noFill/>
                </a:ln>
                <a:solidFill>
                  <a:schemeClr val="bg1">
                    <a:lumMod val="95000"/>
                  </a:schemeClr>
                </a:solidFill>
                <a:effectLst/>
                <a:uLnTx/>
                <a:uFillTx/>
              </a:rPr>
              <a:t>试卷下载：</a:t>
            </a:r>
            <a:r>
              <a:rPr kumimoji="0" lang="en-US" altLang="zh-CN" sz="100" b="0" i="0" u="none" strike="noStrike" kern="0" cap="none" spc="0" normalizeH="0" baseline="0" noProof="0">
                <a:ln>
                  <a:noFill/>
                </a:ln>
                <a:solidFill>
                  <a:schemeClr val="bg1">
                    <a:lumMod val="9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a:ln>
                  <a:noFill/>
                </a:ln>
                <a:solidFill>
                  <a:schemeClr val="bg1">
                    <a:lumMod val="95000"/>
                  </a:schemeClr>
                </a:solidFill>
                <a:effectLst/>
                <a:uLnTx/>
                <a:uFillTx/>
              </a:rPr>
              <a:t>教案下载：</a:t>
            </a:r>
            <a:r>
              <a:rPr kumimoji="0" lang="en-US" altLang="zh-CN" sz="100" b="0" i="0" u="none" strike="noStrike" kern="0" cap="none" spc="0" normalizeH="0" baseline="0" noProof="0">
                <a:ln>
                  <a:noFill/>
                </a:ln>
                <a:solidFill>
                  <a:schemeClr val="bg1">
                    <a:lumMod val="9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a:ln>
                  <a:noFill/>
                </a:ln>
                <a:solidFill>
                  <a:schemeClr val="bg1">
                    <a:lumMod val="95000"/>
                  </a:schemeClr>
                </a:solidFill>
                <a:effectLst/>
                <a:uLnTx/>
                <a:uFillTx/>
              </a:rPr>
              <a:t>字体下载：</a:t>
            </a:r>
            <a:r>
              <a:rPr kumimoji="0" lang="en-US" altLang="zh-CN" sz="100" b="0" i="0" u="none" strike="noStrike" kern="0" cap="none" spc="0" normalizeH="0" baseline="0" noProof="0">
                <a:ln>
                  <a:noFill/>
                </a:ln>
                <a:solidFill>
                  <a:schemeClr val="bg1">
                    <a:lumMod val="9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a:ln>
                  <a:noFill/>
                </a:ln>
                <a:solidFill>
                  <a:schemeClr val="bg1">
                    <a:lumMod val="95000"/>
                  </a:schemeClr>
                </a:solidFill>
                <a:effectLst/>
                <a:uLnTx/>
                <a:uFillTx/>
              </a:rPr>
              <a:t> </a:t>
            </a:r>
            <a:endParaRPr kumimoji="0" lang="zh-CN" altLang="en-US" sz="100" b="0" i="0" u="none" strike="noStrike" kern="0" cap="none" spc="0" normalizeH="0" baseline="0" noProof="0">
              <a:ln>
                <a:noFill/>
              </a:ln>
              <a:solidFill>
                <a:schemeClr val="bg1">
                  <a:lumMod val="95000"/>
                </a:schemeClr>
              </a:solidFill>
              <a:effectLst/>
              <a:uLnTx/>
              <a:uFillTx/>
            </a:endParaRPr>
          </a:p>
        </p:txBody>
      </p:sp>
    </p:spTree>
    <p:extLst>
      <p:ext uri="{BB962C8B-B14F-4D97-AF65-F5344CB8AC3E}">
        <p14:creationId xmlns:p14="http://schemas.microsoft.com/office/powerpoint/2010/main" val="33864233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tiff"/></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18055" y="3309711"/>
            <a:ext cx="4984750" cy="2720975"/>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 y="3309711"/>
            <a:ext cx="2253615" cy="2706370"/>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218055" y="6016081"/>
            <a:ext cx="551815" cy="551815"/>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959465" y="352425"/>
            <a:ext cx="669290" cy="341630"/>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H="1">
            <a:off x="11837670" y="352425"/>
            <a:ext cx="359410" cy="19640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2440" y="533190"/>
            <a:ext cx="6904405" cy="1107996"/>
          </a:xfrm>
          <a:prstGeom prst="rect">
            <a:avLst/>
          </a:prstGeom>
          <a:noFill/>
        </p:spPr>
        <p:txBody>
          <a:bodyPr wrap="square" rtlCol="0">
            <a:spAutoFit/>
          </a:bodyPr>
          <a:lstStyle/>
          <a:p>
            <a:r>
              <a:rPr lang="en-US" altLang="zh-CN" sz="6600" b="1">
                <a:solidFill>
                  <a:srgbClr val="C33736"/>
                </a:solidFill>
                <a:latin typeface="Arial" panose="020B0604020202020204" pitchFamily="34" charset="0"/>
                <a:cs typeface="Arial" panose="020B0604020202020204" pitchFamily="34" charset="0"/>
              </a:rPr>
              <a:t>Direct</a:t>
            </a:r>
            <a:r>
              <a:rPr lang="zh-CN" altLang="en-US" sz="6600" b="1">
                <a:solidFill>
                  <a:srgbClr val="C33736"/>
                </a:solidFill>
                <a:latin typeface="Arial" panose="020B0604020202020204" pitchFamily="34" charset="0"/>
                <a:cs typeface="Arial" panose="020B0604020202020204" pitchFamily="34" charset="0"/>
              </a:rPr>
              <a:t> </a:t>
            </a:r>
            <a:r>
              <a:rPr lang="en-US" altLang="zh-CN" sz="6600" b="1">
                <a:solidFill>
                  <a:srgbClr val="C33736"/>
                </a:solidFill>
                <a:latin typeface="Arial" panose="020B0604020202020204" pitchFamily="34" charset="0"/>
                <a:cs typeface="Arial" panose="020B0604020202020204" pitchFamily="34" charset="0"/>
              </a:rPr>
              <a:t>Donations</a:t>
            </a:r>
          </a:p>
        </p:txBody>
      </p:sp>
      <p:sp>
        <p:nvSpPr>
          <p:cNvPr id="13" name="文本框 19"/>
          <p:cNvSpPr txBox="1"/>
          <p:nvPr/>
        </p:nvSpPr>
        <p:spPr>
          <a:xfrm>
            <a:off x="472440" y="1639003"/>
            <a:ext cx="9842814" cy="46166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a:solidFill>
                  <a:srgbClr val="C33736"/>
                </a:solidFill>
                <a:latin typeface="Arial" panose="020B0604020202020204" pitchFamily="34" charset="0"/>
                <a:ea typeface="微软雅黑" panose="020B0503020204020204" charset="-122"/>
                <a:cs typeface="Arial" panose="020B0604020202020204" pitchFamily="34" charset="0"/>
              </a:rPr>
              <a:t>Making</a:t>
            </a:r>
            <a:r>
              <a:rPr lang="zh-CN" altLang="en-US" sz="2400" b="1">
                <a:solidFill>
                  <a:srgbClr val="C33736"/>
                </a:solidFill>
                <a:latin typeface="Arial" panose="020B0604020202020204" pitchFamily="34" charset="0"/>
                <a:ea typeface="微软雅黑" panose="020B0503020204020204" charset="-122"/>
                <a:cs typeface="Arial" panose="020B0604020202020204" pitchFamily="34" charset="0"/>
              </a:rPr>
              <a:t> </a:t>
            </a:r>
            <a:r>
              <a:rPr lang="en-US" altLang="zh-CN" sz="2400" b="1">
                <a:solidFill>
                  <a:srgbClr val="C33736"/>
                </a:solidFill>
                <a:latin typeface="Arial" panose="020B0604020202020204" pitchFamily="34" charset="0"/>
                <a:ea typeface="微软雅黑" panose="020B0503020204020204" charset="-122"/>
                <a:cs typeface="Arial" panose="020B0604020202020204" pitchFamily="34" charset="0"/>
              </a:rPr>
              <a:t>donations</a:t>
            </a:r>
            <a:r>
              <a:rPr lang="zh-CN" altLang="en-US" sz="2400" b="1">
                <a:solidFill>
                  <a:srgbClr val="C33736"/>
                </a:solidFill>
                <a:latin typeface="Arial" panose="020B0604020202020204" pitchFamily="34" charset="0"/>
                <a:ea typeface="微软雅黑" panose="020B0503020204020204" charset="-122"/>
                <a:cs typeface="Arial" panose="020B0604020202020204" pitchFamily="34" charset="0"/>
              </a:rPr>
              <a:t> </a:t>
            </a:r>
            <a:r>
              <a:rPr lang="en-US" altLang="zh-CN" sz="2400" b="1">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efficient</a:t>
            </a:r>
            <a:r>
              <a:rPr lang="zh-CN" altLang="en-US" sz="2400" b="1">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 </a:t>
            </a:r>
            <a:r>
              <a:rPr lang="en-US" altLang="zh-CN" sz="2400" b="1">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and</a:t>
            </a:r>
            <a:r>
              <a:rPr lang="zh-CN" altLang="en-US" sz="2400" b="1">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 </a:t>
            </a:r>
            <a:r>
              <a:rPr lang="en-US" altLang="zh-CN" sz="2400" b="1">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rPr>
              <a:t>transparent</a:t>
            </a:r>
            <a:endParaRPr lang="zh-CN" altLang="en-US" sz="2400" b="1">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
        <p:nvSpPr>
          <p:cNvPr id="14" name="文本框 21"/>
          <p:cNvSpPr txBox="1"/>
          <p:nvPr/>
        </p:nvSpPr>
        <p:spPr>
          <a:xfrm>
            <a:off x="472440" y="2191490"/>
            <a:ext cx="523303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200" b="1">
                <a:solidFill>
                  <a:srgbClr val="303135"/>
                </a:solidFill>
                <a:latin typeface="Arial" panose="020B0604020202020204" pitchFamily="34" charset="0"/>
                <a:ea typeface="微软雅黑" panose="020B0503020204020204" charset="-122"/>
                <a:cs typeface="Arial" panose="020B0604020202020204" pitchFamily="34" charset="0"/>
              </a:rPr>
              <a:t>Team:</a:t>
            </a:r>
            <a:r>
              <a:rPr lang="zh-CN" altLang="en-US" sz="1200" b="1">
                <a:solidFill>
                  <a:srgbClr val="303135"/>
                </a:solidFill>
                <a:latin typeface="Arial" panose="020B0604020202020204" pitchFamily="34" charset="0"/>
                <a:ea typeface="微软雅黑" panose="020B0503020204020204" charset="-122"/>
                <a:cs typeface="Arial" panose="020B0604020202020204" pitchFamily="34" charset="0"/>
              </a:rPr>
              <a:t> </a:t>
            </a:r>
            <a:r>
              <a:rPr lang="en-US" altLang="zh-CN" sz="1200" b="1">
                <a:solidFill>
                  <a:srgbClr val="303135"/>
                </a:solidFill>
                <a:latin typeface="Arial" panose="020B0604020202020204" pitchFamily="34" charset="0"/>
                <a:ea typeface="微软雅黑" panose="020B0503020204020204" charset="-122"/>
                <a:cs typeface="Arial" panose="020B0604020202020204" pitchFamily="34" charset="0"/>
              </a:rPr>
              <a:t>Sell-outs</a:t>
            </a:r>
          </a:p>
          <a:p>
            <a:pPr algn="l"/>
            <a:r>
              <a:rPr lang="en-US" altLang="zh-CN" sz="1200">
                <a:solidFill>
                  <a:srgbClr val="303135"/>
                </a:solidFill>
                <a:latin typeface="Arial" panose="020B0604020202020204" pitchFamily="34" charset="0"/>
                <a:ea typeface="微软雅黑" panose="020B0503020204020204" charset="-122"/>
                <a:cs typeface="Arial" panose="020B0604020202020204" pitchFamily="34" charset="0"/>
              </a:rPr>
              <a:t>Abby</a:t>
            </a:r>
            <a:r>
              <a:rPr lang="zh-CN" altLang="en-US" sz="1200">
                <a:solidFill>
                  <a:srgbClr val="303135"/>
                </a:solidFill>
                <a:latin typeface="Arial" panose="020B0604020202020204" pitchFamily="34" charset="0"/>
                <a:ea typeface="微软雅黑" panose="020B0503020204020204" charset="-122"/>
                <a:cs typeface="Arial" panose="020B0604020202020204" pitchFamily="34" charset="0"/>
              </a:rPr>
              <a:t> </a:t>
            </a:r>
            <a:r>
              <a:rPr lang="en-US" altLang="zh-CN" sz="1200">
                <a:solidFill>
                  <a:srgbClr val="303135"/>
                </a:solidFill>
                <a:latin typeface="Arial" panose="020B0604020202020204" pitchFamily="34" charset="0"/>
                <a:ea typeface="微软雅黑" panose="020B0503020204020204" charset="-122"/>
                <a:cs typeface="Arial" panose="020B0604020202020204" pitchFamily="34" charset="0"/>
              </a:rPr>
              <a:t>Shen,</a:t>
            </a:r>
            <a:r>
              <a:rPr lang="zh-CN" altLang="en-US" sz="1200">
                <a:solidFill>
                  <a:srgbClr val="303135"/>
                </a:solidFill>
                <a:latin typeface="Arial" panose="020B0604020202020204" pitchFamily="34" charset="0"/>
                <a:ea typeface="微软雅黑" panose="020B0503020204020204" charset="-122"/>
                <a:cs typeface="Arial" panose="020B0604020202020204" pitchFamily="34" charset="0"/>
              </a:rPr>
              <a:t> </a:t>
            </a:r>
            <a:r>
              <a:rPr lang="en-US" altLang="zh-CN" sz="1200">
                <a:solidFill>
                  <a:srgbClr val="303135"/>
                </a:solidFill>
                <a:latin typeface="Arial" panose="020B0604020202020204" pitchFamily="34" charset="0"/>
                <a:ea typeface="微软雅黑" panose="020B0503020204020204" charset="-122"/>
                <a:cs typeface="Arial" panose="020B0604020202020204" pitchFamily="34" charset="0"/>
              </a:rPr>
              <a:t>Annie</a:t>
            </a:r>
            <a:r>
              <a:rPr lang="zh-CN" altLang="en-US" sz="1200">
                <a:solidFill>
                  <a:srgbClr val="303135"/>
                </a:solidFill>
                <a:latin typeface="Arial" panose="020B0604020202020204" pitchFamily="34" charset="0"/>
                <a:ea typeface="微软雅黑" panose="020B0503020204020204" charset="-122"/>
                <a:cs typeface="Arial" panose="020B0604020202020204" pitchFamily="34" charset="0"/>
              </a:rPr>
              <a:t> </a:t>
            </a:r>
            <a:r>
              <a:rPr lang="en-US" altLang="zh-CN" sz="1200">
                <a:solidFill>
                  <a:srgbClr val="303135"/>
                </a:solidFill>
                <a:latin typeface="Arial" panose="020B0604020202020204" pitchFamily="34" charset="0"/>
                <a:ea typeface="微软雅黑" panose="020B0503020204020204" charset="-122"/>
                <a:cs typeface="Arial" panose="020B0604020202020204" pitchFamily="34" charset="0"/>
              </a:rPr>
              <a:t>Sun,</a:t>
            </a:r>
            <a:r>
              <a:rPr lang="zh-CN" altLang="en-US" sz="1200">
                <a:solidFill>
                  <a:srgbClr val="303135"/>
                </a:solidFill>
                <a:latin typeface="Arial" panose="020B0604020202020204" pitchFamily="34" charset="0"/>
                <a:ea typeface="微软雅黑" panose="020B0503020204020204" charset="-122"/>
                <a:cs typeface="Arial" panose="020B0604020202020204" pitchFamily="34" charset="0"/>
              </a:rPr>
              <a:t> </a:t>
            </a:r>
            <a:r>
              <a:rPr lang="en-US" altLang="zh-CN" sz="1200">
                <a:solidFill>
                  <a:srgbClr val="303135"/>
                </a:solidFill>
                <a:latin typeface="Arial" panose="020B0604020202020204" pitchFamily="34" charset="0"/>
                <a:ea typeface="微软雅黑" panose="020B0503020204020204" charset="-122"/>
                <a:cs typeface="Arial" panose="020B0604020202020204" pitchFamily="34" charset="0"/>
              </a:rPr>
              <a:t>Dani</a:t>
            </a:r>
            <a:r>
              <a:rPr lang="zh-CN" altLang="en-US" sz="1200">
                <a:solidFill>
                  <a:srgbClr val="303135"/>
                </a:solidFill>
                <a:latin typeface="Arial" panose="020B0604020202020204" pitchFamily="34" charset="0"/>
                <a:ea typeface="微软雅黑" panose="020B0503020204020204" charset="-122"/>
                <a:cs typeface="Arial" panose="020B0604020202020204" pitchFamily="34" charset="0"/>
              </a:rPr>
              <a:t> </a:t>
            </a:r>
            <a:r>
              <a:rPr lang="en-US" altLang="zh-CN" sz="1200">
                <a:solidFill>
                  <a:srgbClr val="303135"/>
                </a:solidFill>
                <a:latin typeface="Arial" panose="020B0604020202020204" pitchFamily="34" charset="0"/>
                <a:ea typeface="微软雅黑" panose="020B0503020204020204" charset="-122"/>
                <a:cs typeface="Arial" panose="020B0604020202020204" pitchFamily="34" charset="0"/>
              </a:rPr>
              <a:t>Zhao,</a:t>
            </a:r>
            <a:r>
              <a:rPr lang="zh-CN" altLang="en-US" sz="1200">
                <a:solidFill>
                  <a:srgbClr val="303135"/>
                </a:solidFill>
                <a:latin typeface="Arial" panose="020B0604020202020204" pitchFamily="34" charset="0"/>
                <a:ea typeface="微软雅黑" panose="020B0503020204020204" charset="-122"/>
                <a:cs typeface="Arial" panose="020B0604020202020204" pitchFamily="34" charset="0"/>
              </a:rPr>
              <a:t> </a:t>
            </a:r>
            <a:r>
              <a:rPr lang="en-US" altLang="zh-CN" sz="1200">
                <a:solidFill>
                  <a:srgbClr val="303135"/>
                </a:solidFill>
                <a:latin typeface="Arial" panose="020B0604020202020204" pitchFamily="34" charset="0"/>
                <a:ea typeface="微软雅黑" panose="020B0503020204020204" charset="-122"/>
                <a:cs typeface="Arial" panose="020B0604020202020204" pitchFamily="34" charset="0"/>
              </a:rPr>
              <a:t>Tamara</a:t>
            </a:r>
            <a:r>
              <a:rPr lang="zh-CN" altLang="en-US" sz="1200">
                <a:solidFill>
                  <a:srgbClr val="303135"/>
                </a:solidFill>
                <a:latin typeface="Arial" panose="020B0604020202020204" pitchFamily="34" charset="0"/>
                <a:ea typeface="微软雅黑" panose="020B0503020204020204" charset="-122"/>
                <a:cs typeface="Arial" panose="020B0604020202020204" pitchFamily="34" charset="0"/>
              </a:rPr>
              <a:t> </a:t>
            </a:r>
            <a:r>
              <a:rPr lang="en-US" altLang="zh-CN" sz="1200">
                <a:solidFill>
                  <a:srgbClr val="303135"/>
                </a:solidFill>
                <a:latin typeface="Arial" panose="020B0604020202020204" pitchFamily="34" charset="0"/>
                <a:ea typeface="微软雅黑" panose="020B0503020204020204" charset="-122"/>
                <a:cs typeface="Arial" panose="020B0604020202020204" pitchFamily="34" charset="0"/>
              </a:rPr>
              <a:t>De</a:t>
            </a:r>
            <a:r>
              <a:rPr lang="zh-CN" altLang="en-US" sz="1200">
                <a:solidFill>
                  <a:srgbClr val="303135"/>
                </a:solidFill>
                <a:latin typeface="Arial" panose="020B0604020202020204" pitchFamily="34" charset="0"/>
                <a:ea typeface="微软雅黑" panose="020B0503020204020204" charset="-122"/>
                <a:cs typeface="Arial" panose="020B0604020202020204" pitchFamily="34" charset="0"/>
              </a:rPr>
              <a:t> </a:t>
            </a:r>
            <a:r>
              <a:rPr lang="en-US" altLang="zh-CN" sz="1200">
                <a:solidFill>
                  <a:srgbClr val="303135"/>
                </a:solidFill>
                <a:latin typeface="Arial" panose="020B0604020202020204" pitchFamily="34" charset="0"/>
                <a:ea typeface="微软雅黑" panose="020B0503020204020204" charset="-122"/>
                <a:cs typeface="Arial" panose="020B0604020202020204" pitchFamily="34" charset="0"/>
              </a:rPr>
              <a:t>Mel</a:t>
            </a:r>
            <a:endParaRPr lang="zh-CN" altLang="en-US" sz="1200">
              <a:solidFill>
                <a:srgbClr val="303135"/>
              </a:solidFill>
              <a:latin typeface="Arial" panose="020B0604020202020204" pitchFamily="34" charset="0"/>
              <a:ea typeface="微软雅黑" panose="020B0503020204020204" charset="-122"/>
              <a:cs typeface="Arial" panose="020B0604020202020204" pitchFamily="34" charset="0"/>
            </a:endParaRPr>
          </a:p>
        </p:txBody>
      </p:sp>
      <p:sp>
        <p:nvSpPr>
          <p:cNvPr id="12" name="矩形 11"/>
          <p:cNvSpPr/>
          <p:nvPr/>
        </p:nvSpPr>
        <p:spPr>
          <a:xfrm>
            <a:off x="7202805" y="3309711"/>
            <a:ext cx="5013960" cy="2720975"/>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a:extLst>
              <a:ext uri="{FF2B5EF4-FFF2-40B4-BE49-F238E27FC236}">
                <a16:creationId xmlns:a16="http://schemas.microsoft.com/office/drawing/2014/main" id="{7CDA43BA-19C6-4F4F-9E96-7A55D06CE1CC}"/>
              </a:ext>
            </a:extLst>
          </p:cNvPr>
          <p:cNvPicPr>
            <a:picLocks noChangeAspect="1"/>
          </p:cNvPicPr>
          <p:nvPr/>
        </p:nvPicPr>
        <p:blipFill>
          <a:blip r:embed="rId5"/>
          <a:stretch>
            <a:fillRect/>
          </a:stretch>
        </p:blipFill>
        <p:spPr>
          <a:xfrm>
            <a:off x="8153949" y="831001"/>
            <a:ext cx="3474806" cy="1485479"/>
          </a:xfrm>
          <a:prstGeom prst="rect">
            <a:avLst/>
          </a:prstGeom>
        </p:spPr>
      </p:pic>
      <p:sp>
        <p:nvSpPr>
          <p:cNvPr id="15" name="文本框 21">
            <a:extLst>
              <a:ext uri="{FF2B5EF4-FFF2-40B4-BE49-F238E27FC236}">
                <a16:creationId xmlns:a16="http://schemas.microsoft.com/office/drawing/2014/main" id="{6F4A8AB4-502F-6C48-BE2A-E7C1827A1810}"/>
              </a:ext>
            </a:extLst>
          </p:cNvPr>
          <p:cNvSpPr txBox="1"/>
          <p:nvPr/>
        </p:nvSpPr>
        <p:spPr>
          <a:xfrm>
            <a:off x="472439" y="2772501"/>
            <a:ext cx="5233035"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200" b="1">
                <a:solidFill>
                  <a:srgbClr val="303135"/>
                </a:solidFill>
                <a:latin typeface="Arial" panose="020B0604020202020204" pitchFamily="34" charset="0"/>
                <a:ea typeface="微软雅黑" panose="020B0503020204020204" charset="-122"/>
                <a:cs typeface="Arial" panose="020B0604020202020204" pitchFamily="34" charset="0"/>
              </a:rPr>
              <a:t>Accenture</a:t>
            </a:r>
            <a:r>
              <a:rPr lang="zh-CN" altLang="en-US" sz="1200" b="1">
                <a:solidFill>
                  <a:srgbClr val="303135"/>
                </a:solidFill>
                <a:latin typeface="Arial" panose="020B0604020202020204" pitchFamily="34" charset="0"/>
                <a:ea typeface="微软雅黑" panose="020B0503020204020204" charset="-122"/>
                <a:cs typeface="Arial" panose="020B0604020202020204" pitchFamily="34" charset="0"/>
              </a:rPr>
              <a:t> </a:t>
            </a:r>
            <a:r>
              <a:rPr lang="en-US" altLang="zh-CN" sz="1200" b="1">
                <a:solidFill>
                  <a:srgbClr val="303135"/>
                </a:solidFill>
                <a:latin typeface="Arial" panose="020B0604020202020204" pitchFamily="34" charset="0"/>
                <a:ea typeface="微软雅黑" panose="020B0503020204020204" charset="-122"/>
                <a:cs typeface="Arial" panose="020B0604020202020204" pitchFamily="34" charset="0"/>
              </a:rPr>
              <a:t>Hackathon</a:t>
            </a:r>
            <a:r>
              <a:rPr lang="zh-CN" altLang="en-US" sz="1200" b="1">
                <a:solidFill>
                  <a:srgbClr val="303135"/>
                </a:solidFill>
                <a:latin typeface="Arial" panose="020B0604020202020204" pitchFamily="34" charset="0"/>
                <a:ea typeface="微软雅黑" panose="020B0503020204020204" charset="-122"/>
                <a:cs typeface="Arial" panose="020B0604020202020204" pitchFamily="34" charset="0"/>
              </a:rPr>
              <a:t> </a:t>
            </a:r>
            <a:r>
              <a:rPr lang="en-US" altLang="zh-CN" sz="1200" b="1">
                <a:solidFill>
                  <a:srgbClr val="303135"/>
                </a:solidFill>
                <a:latin typeface="Arial" panose="020B0604020202020204" pitchFamily="34" charset="0"/>
                <a:ea typeface="微软雅黑" panose="020B0503020204020204" charset="-122"/>
                <a:cs typeface="Arial" panose="020B0604020202020204" pitchFamily="34" charset="0"/>
              </a:rPr>
              <a:t>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164863" y="517751"/>
            <a:ext cx="5439704" cy="706242"/>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a:ea typeface="微软雅黑"/>
              </a:rPr>
              <a:t>Business Value</a:t>
            </a:r>
            <a:endParaRPr lang="en-US"/>
          </a:p>
        </p:txBody>
      </p:sp>
      <p:sp>
        <p:nvSpPr>
          <p:cNvPr id="5" name="TextBox 76">
            <a:extLst>
              <a:ext uri="{FF2B5EF4-FFF2-40B4-BE49-F238E27FC236}">
                <a16:creationId xmlns:a16="http://schemas.microsoft.com/office/drawing/2014/main" id="{F1ED8DBE-6FCD-394E-A95D-22C0D9AD9797}"/>
              </a:ext>
            </a:extLst>
          </p:cNvPr>
          <p:cNvSpPr txBox="1"/>
          <p:nvPr/>
        </p:nvSpPr>
        <p:spPr>
          <a:xfrm>
            <a:off x="1684865" y="1610105"/>
            <a:ext cx="2959995" cy="400110"/>
          </a:xfrm>
          <a:prstGeom prst="rect">
            <a:avLst/>
          </a:prstGeom>
          <a:noFill/>
        </p:spPr>
        <p:txBody>
          <a:bodyPr wrap="square" rtlCol="0" anchor="t">
            <a:spAutoFit/>
          </a:bodyPr>
          <a:lstStyle/>
          <a:p>
            <a:pPr marL="285750" indent="-285750">
              <a:buFont typeface="Arial" panose="020B0604020202020204" pitchFamily="34" charset="0"/>
              <a:buChar char="•"/>
            </a:pPr>
            <a:r>
              <a:rPr lang="en-US" altLang="zh-CN" sz="2000">
                <a:solidFill>
                  <a:schemeClr val="tx1">
                    <a:lumMod val="85000"/>
                    <a:lumOff val="15000"/>
                  </a:schemeClr>
                </a:solidFill>
                <a:latin typeface="微软雅黑"/>
                <a:ea typeface="微软雅黑"/>
              </a:rPr>
              <a:t>Business Viability</a:t>
            </a:r>
          </a:p>
        </p:txBody>
      </p:sp>
      <p:sp>
        <p:nvSpPr>
          <p:cNvPr id="6" name="TextBox 76">
            <a:extLst>
              <a:ext uri="{FF2B5EF4-FFF2-40B4-BE49-F238E27FC236}">
                <a16:creationId xmlns:a16="http://schemas.microsoft.com/office/drawing/2014/main" id="{7F637AEE-3D26-A747-94A2-24E7F49626E7}"/>
              </a:ext>
            </a:extLst>
          </p:cNvPr>
          <p:cNvSpPr txBox="1"/>
          <p:nvPr/>
        </p:nvSpPr>
        <p:spPr>
          <a:xfrm>
            <a:off x="7165233" y="1597375"/>
            <a:ext cx="2959995" cy="400110"/>
          </a:xfrm>
          <a:prstGeom prst="rect">
            <a:avLst/>
          </a:prstGeom>
          <a:noFill/>
        </p:spPr>
        <p:txBody>
          <a:bodyPr wrap="square" rtlCol="0" anchor="t">
            <a:spAutoFit/>
          </a:bodyPr>
          <a:lstStyle/>
          <a:p>
            <a:pPr marL="285750" indent="-285750">
              <a:buFont typeface="Arial" panose="020B0604020202020204" pitchFamily="34" charset="0"/>
              <a:buChar char="•"/>
            </a:pPr>
            <a:r>
              <a:rPr lang="en-US" altLang="zh-CN" sz="2000">
                <a:solidFill>
                  <a:schemeClr val="tx1">
                    <a:lumMod val="85000"/>
                    <a:lumOff val="15000"/>
                  </a:schemeClr>
                </a:solidFill>
                <a:latin typeface="微软雅黑"/>
                <a:ea typeface="微软雅黑"/>
              </a:rPr>
              <a:t>Monetary Value</a:t>
            </a:r>
          </a:p>
        </p:txBody>
      </p:sp>
      <p:pic>
        <p:nvPicPr>
          <p:cNvPr id="11" name="Picture 10">
            <a:extLst>
              <a:ext uri="{FF2B5EF4-FFF2-40B4-BE49-F238E27FC236}">
                <a16:creationId xmlns:a16="http://schemas.microsoft.com/office/drawing/2014/main" id="{B795732A-8AC0-B244-8E02-0BF10B8C1161}"/>
              </a:ext>
            </a:extLst>
          </p:cNvPr>
          <p:cNvPicPr>
            <a:picLocks noChangeAspect="1"/>
          </p:cNvPicPr>
          <p:nvPr/>
        </p:nvPicPr>
        <p:blipFill>
          <a:blip r:embed="rId3"/>
          <a:stretch>
            <a:fillRect/>
          </a:stretch>
        </p:blipFill>
        <p:spPr>
          <a:xfrm>
            <a:off x="6965950" y="2457999"/>
            <a:ext cx="2794316" cy="2794316"/>
          </a:xfrm>
          <a:prstGeom prst="rect">
            <a:avLst/>
          </a:prstGeom>
        </p:spPr>
      </p:pic>
      <p:pic>
        <p:nvPicPr>
          <p:cNvPr id="13" name="Picture 12">
            <a:extLst>
              <a:ext uri="{FF2B5EF4-FFF2-40B4-BE49-F238E27FC236}">
                <a16:creationId xmlns:a16="http://schemas.microsoft.com/office/drawing/2014/main" id="{DBC3DC04-8EC0-904A-8A7E-65FE293E62C4}"/>
              </a:ext>
            </a:extLst>
          </p:cNvPr>
          <p:cNvPicPr>
            <a:picLocks noChangeAspect="1"/>
          </p:cNvPicPr>
          <p:nvPr/>
        </p:nvPicPr>
        <p:blipFill>
          <a:blip r:embed="rId4"/>
          <a:stretch>
            <a:fillRect/>
          </a:stretch>
        </p:blipFill>
        <p:spPr>
          <a:xfrm>
            <a:off x="2279038" y="2885016"/>
            <a:ext cx="1771650" cy="1771650"/>
          </a:xfrm>
          <a:prstGeom prst="rect">
            <a:avLst/>
          </a:prstGeom>
        </p:spPr>
      </p:pic>
    </p:spTree>
    <p:extLst>
      <p:ext uri="{BB962C8B-B14F-4D97-AF65-F5344CB8AC3E}">
        <p14:creationId xmlns:p14="http://schemas.microsoft.com/office/powerpoint/2010/main" val="209917441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666615" y="661180"/>
            <a:ext cx="2642918" cy="511127"/>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charset="-122"/>
                <a:ea typeface="微软雅黑" panose="020B0503020204020204" charset="-122"/>
              </a:rPr>
              <a:t>Social Impact</a:t>
            </a:r>
            <a:endParaRPr lang="zh-CN" altLang="en-US" b="1">
              <a:latin typeface="微软雅黑" panose="020B0503020204020204" charset="-122"/>
              <a:ea typeface="微软雅黑" panose="020B0503020204020204" charset="-122"/>
            </a:endParaRPr>
          </a:p>
        </p:txBody>
      </p:sp>
      <p:sp>
        <p:nvSpPr>
          <p:cNvPr id="13" name="TextBox 76"/>
          <p:cNvSpPr txBox="1"/>
          <p:nvPr/>
        </p:nvSpPr>
        <p:spPr>
          <a:xfrm>
            <a:off x="6878272" y="1537081"/>
            <a:ext cx="5101918" cy="4708981"/>
          </a:xfrm>
          <a:prstGeom prst="rect">
            <a:avLst/>
          </a:prstGeom>
          <a:noFill/>
        </p:spPr>
        <p:txBody>
          <a:bodyPr wrap="square" rtlCol="0" anchor="t">
            <a:spAutoFit/>
          </a:bodyPr>
          <a:lstStyle/>
          <a:p>
            <a:pPr marL="285750" indent="-285750" algn="l">
              <a:buFont typeface="Arial" panose="020B0604020202020204" pitchFamily="34" charset="0"/>
              <a:buChar char="•"/>
            </a:pPr>
            <a:r>
              <a:rPr lang="en-US" altLang="zh-CN" sz="2000">
                <a:solidFill>
                  <a:schemeClr val="tx1">
                    <a:lumMod val="85000"/>
                    <a:lumOff val="15000"/>
                  </a:schemeClr>
                </a:solidFill>
                <a:latin typeface="微软雅黑"/>
                <a:ea typeface="微软雅黑"/>
                <a:sym typeface="+mn-ea"/>
              </a:rPr>
              <a:t>We provide charities with better means to achieve the sustainable development goals more efficiently</a:t>
            </a:r>
            <a:endParaRPr lang="en-US" altLang="zh-CN" sz="2000">
              <a:solidFill>
                <a:schemeClr val="tx1">
                  <a:lumMod val="85000"/>
                  <a:lumOff val="15000"/>
                </a:schemeClr>
              </a:solidFill>
              <a:latin typeface="微软雅黑"/>
              <a:ea typeface="微软雅黑"/>
            </a:endParaRPr>
          </a:p>
          <a:p>
            <a:pPr marL="285750" indent="-285750" algn="l">
              <a:buFont typeface="Arial" panose="020B0604020202020204" pitchFamily="34" charset="0"/>
              <a:buChar char="•"/>
            </a:pPr>
            <a:endParaRPr lang="en-US" altLang="zh-CN" sz="2000">
              <a:solidFill>
                <a:schemeClr val="tx1">
                  <a:lumMod val="85000"/>
                  <a:lumOff val="15000"/>
                </a:schemeClr>
              </a:solidFill>
              <a:latin typeface="微软雅黑" panose="020B0503020204020204" charset="-122"/>
              <a:ea typeface="微软雅黑" panose="020B0503020204020204" charset="-122"/>
            </a:endParaRPr>
          </a:p>
          <a:p>
            <a:pPr marL="285750" indent="-285750" algn="l">
              <a:buFont typeface="Arial" panose="020B0604020202020204" pitchFamily="34" charset="0"/>
              <a:buChar char="•"/>
            </a:pPr>
            <a:r>
              <a:rPr lang="en-US" altLang="zh-CN" sz="2000">
                <a:solidFill>
                  <a:schemeClr val="tx1">
                    <a:lumMod val="85000"/>
                    <a:lumOff val="15000"/>
                  </a:schemeClr>
                </a:solidFill>
                <a:latin typeface="微软雅黑"/>
                <a:ea typeface="微软雅黑"/>
                <a:sym typeface="+mn-ea"/>
              </a:rPr>
              <a:t>We enable the donors to feel more involved in making a difference in the world by their actions and kindness</a:t>
            </a:r>
            <a:endParaRPr lang="en-US" altLang="zh-CN" sz="2000">
              <a:solidFill>
                <a:schemeClr val="tx1">
                  <a:lumMod val="85000"/>
                  <a:lumOff val="15000"/>
                </a:schemeClr>
              </a:solidFill>
              <a:latin typeface="微软雅黑"/>
              <a:ea typeface="微软雅黑"/>
            </a:endParaRPr>
          </a:p>
          <a:p>
            <a:pPr marL="285750" indent="-285750" algn="l">
              <a:buFont typeface="Arial" panose="020B0604020202020204" pitchFamily="34" charset="0"/>
              <a:buChar char="•"/>
            </a:pPr>
            <a:endParaRPr lang="en-US" altLang="zh-CN" sz="2000">
              <a:solidFill>
                <a:schemeClr val="tx1">
                  <a:lumMod val="85000"/>
                  <a:lumOff val="15000"/>
                </a:schemeClr>
              </a:solidFill>
              <a:latin typeface="微软雅黑" panose="020B0503020204020204" charset="-122"/>
              <a:ea typeface="微软雅黑" panose="020B0503020204020204" charset="-122"/>
            </a:endParaRPr>
          </a:p>
          <a:p>
            <a:pPr marL="285750" indent="-285750" algn="l">
              <a:buFont typeface="Arial" panose="020B0604020202020204" pitchFamily="34" charset="0"/>
              <a:buChar char="•"/>
            </a:pPr>
            <a:r>
              <a:rPr lang="en-US" altLang="zh-CN" sz="2000">
                <a:solidFill>
                  <a:schemeClr val="tx1">
                    <a:lumMod val="85000"/>
                    <a:lumOff val="15000"/>
                  </a:schemeClr>
                </a:solidFill>
                <a:latin typeface="微软雅黑"/>
                <a:ea typeface="微软雅黑"/>
                <a:sym typeface="+mn-ea"/>
              </a:rPr>
              <a:t>We make sure that the people in need are provided with the help they deserve</a:t>
            </a:r>
            <a:endParaRPr lang="en-US" altLang="zh-CN" sz="2000">
              <a:solidFill>
                <a:schemeClr val="tx1">
                  <a:lumMod val="85000"/>
                  <a:lumOff val="15000"/>
                </a:schemeClr>
              </a:solidFill>
              <a:latin typeface="微软雅黑"/>
              <a:ea typeface="微软雅黑"/>
            </a:endParaRPr>
          </a:p>
          <a:p>
            <a:pPr marL="285750" indent="-285750" algn="l">
              <a:buFont typeface="Arial" panose="020B0604020202020204" pitchFamily="34" charset="0"/>
              <a:buChar char="•"/>
            </a:pPr>
            <a:endParaRPr lang="en-US" altLang="zh-CN" sz="2000">
              <a:solidFill>
                <a:schemeClr val="tx1">
                  <a:lumMod val="85000"/>
                  <a:lumOff val="15000"/>
                </a:schemeClr>
              </a:solidFill>
              <a:latin typeface="微软雅黑" panose="020B0503020204020204" charset="-122"/>
              <a:ea typeface="微软雅黑" panose="020B0503020204020204" charset="-122"/>
            </a:endParaRPr>
          </a:p>
          <a:p>
            <a:pPr marL="285750" indent="-285750" algn="l">
              <a:buFont typeface="Arial" panose="020B0604020202020204" pitchFamily="34" charset="0"/>
              <a:buChar char="•"/>
            </a:pPr>
            <a:r>
              <a:rPr lang="en-US" altLang="zh-CN" sz="2000">
                <a:solidFill>
                  <a:schemeClr val="tx1">
                    <a:lumMod val="85000"/>
                    <a:lumOff val="15000"/>
                  </a:schemeClr>
                </a:solidFill>
                <a:latin typeface="微软雅黑"/>
                <a:ea typeface="微软雅黑"/>
                <a:sym typeface="+mn-ea"/>
              </a:rPr>
              <a:t>We believe in a better world and a better society through the work of organizations and charities</a:t>
            </a:r>
            <a:endParaRPr lang="en-US" altLang="zh-CN" sz="2000">
              <a:solidFill>
                <a:schemeClr val="tx1">
                  <a:lumMod val="85000"/>
                  <a:lumOff val="15000"/>
                </a:schemeClr>
              </a:solidFill>
              <a:latin typeface="微软雅黑"/>
              <a:ea typeface="微软雅黑"/>
            </a:endParaRPr>
          </a:p>
        </p:txBody>
      </p:sp>
      <p:pic>
        <p:nvPicPr>
          <p:cNvPr id="3" name="Picture 2">
            <a:extLst>
              <a:ext uri="{FF2B5EF4-FFF2-40B4-BE49-F238E27FC236}">
                <a16:creationId xmlns:a16="http://schemas.microsoft.com/office/drawing/2014/main" id="{520C58BE-4EA3-4D46-ADBC-B4DB3B546173}"/>
              </a:ext>
            </a:extLst>
          </p:cNvPr>
          <p:cNvPicPr>
            <a:picLocks noChangeAspect="1"/>
          </p:cNvPicPr>
          <p:nvPr/>
        </p:nvPicPr>
        <p:blipFill>
          <a:blip r:embed="rId3"/>
          <a:stretch>
            <a:fillRect/>
          </a:stretch>
        </p:blipFill>
        <p:spPr>
          <a:xfrm>
            <a:off x="622735" y="2017321"/>
            <a:ext cx="6255537" cy="3261434"/>
          </a:xfrm>
          <a:prstGeom prst="rect">
            <a:avLst/>
          </a:prstGeom>
        </p:spPr>
      </p:pic>
    </p:spTree>
    <p:extLst>
      <p:ext uri="{BB962C8B-B14F-4D97-AF65-F5344CB8AC3E}">
        <p14:creationId xmlns:p14="http://schemas.microsoft.com/office/powerpoint/2010/main" val="412551027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666615" y="661180"/>
            <a:ext cx="2642918" cy="511127"/>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charset="-122"/>
                <a:ea typeface="微软雅黑" panose="020B0503020204020204" charset="-122"/>
              </a:rPr>
              <a:t>Questions</a:t>
            </a:r>
            <a:endParaRPr lang="zh-CN" altLang="en-US" b="1">
              <a:latin typeface="微软雅黑" panose="020B0503020204020204" charset="-122"/>
              <a:ea typeface="微软雅黑" panose="020B0503020204020204" charset="-122"/>
            </a:endParaRPr>
          </a:p>
        </p:txBody>
      </p:sp>
      <p:pic>
        <p:nvPicPr>
          <p:cNvPr id="4" name="Picture 3">
            <a:extLst>
              <a:ext uri="{FF2B5EF4-FFF2-40B4-BE49-F238E27FC236}">
                <a16:creationId xmlns:a16="http://schemas.microsoft.com/office/drawing/2014/main" id="{CA031074-55B3-DD41-9A8D-32DCCE6DD01B}"/>
              </a:ext>
            </a:extLst>
          </p:cNvPr>
          <p:cNvPicPr>
            <a:picLocks noChangeAspect="1"/>
          </p:cNvPicPr>
          <p:nvPr/>
        </p:nvPicPr>
        <p:blipFill>
          <a:blip r:embed="rId3"/>
          <a:stretch>
            <a:fillRect/>
          </a:stretch>
        </p:blipFill>
        <p:spPr>
          <a:xfrm>
            <a:off x="4666615" y="2309282"/>
            <a:ext cx="2728383" cy="2728383"/>
          </a:xfrm>
          <a:prstGeom prst="rect">
            <a:avLst/>
          </a:prstGeom>
        </p:spPr>
      </p:pic>
    </p:spTree>
    <p:extLst>
      <p:ext uri="{BB962C8B-B14F-4D97-AF65-F5344CB8AC3E}">
        <p14:creationId xmlns:p14="http://schemas.microsoft.com/office/powerpoint/2010/main" val="68664741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605" y="1243965"/>
            <a:ext cx="624205" cy="4331970"/>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9600" y="5575935"/>
            <a:ext cx="551815" cy="551815"/>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054182" y="1132741"/>
            <a:ext cx="3710305" cy="1323439"/>
          </a:xfrm>
          <a:prstGeom prst="rect">
            <a:avLst/>
          </a:prstGeom>
          <a:noFill/>
        </p:spPr>
        <p:txBody>
          <a:bodyPr wrap="square" rtlCol="0">
            <a:spAutoFit/>
          </a:bodyPr>
          <a:lstStyle/>
          <a:p>
            <a:r>
              <a:rPr lang="en-US" altLang="zh-CN" sz="4000" b="1">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rPr>
              <a:t>Problem</a:t>
            </a:r>
            <a:r>
              <a:rPr lang="zh-CN" altLang="en-US" sz="4000" b="1">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rPr>
              <a:t> </a:t>
            </a:r>
            <a:r>
              <a:rPr lang="en-US" altLang="zh-CN" sz="4000" b="1">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rPr>
              <a:t>Identification</a:t>
            </a:r>
            <a:r>
              <a:rPr lang="zh-CN" altLang="en-US" sz="4000" b="1">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rPr>
              <a:t> </a:t>
            </a:r>
            <a:endParaRPr lang="en-US" altLang="zh-CN" sz="2400" b="1">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endParaRPr>
          </a:p>
        </p:txBody>
      </p:sp>
      <p:sp>
        <p:nvSpPr>
          <p:cNvPr id="4" name="矩形 3"/>
          <p:cNvSpPr/>
          <p:nvPr/>
        </p:nvSpPr>
        <p:spPr>
          <a:xfrm>
            <a:off x="11631930" y="1263015"/>
            <a:ext cx="567055" cy="403225"/>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H="1">
            <a:off x="12030710" y="2255520"/>
            <a:ext cx="181610" cy="3339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387066" y="1448656"/>
            <a:ext cx="1888970" cy="923330"/>
          </a:xfrm>
          <a:prstGeom prst="rect">
            <a:avLst/>
          </a:prstGeom>
          <a:noFill/>
        </p:spPr>
        <p:txBody>
          <a:bodyPr wrap="square" rtlCol="0">
            <a:spAutoFit/>
          </a:bodyPr>
          <a:lstStyle/>
          <a:p>
            <a:pPr algn="r"/>
            <a:r>
              <a:rPr lang="en-US" altLang="zh-CN" b="1">
                <a:solidFill>
                  <a:schemeClr val="tx1">
                    <a:lumMod val="85000"/>
                    <a:lumOff val="15000"/>
                  </a:schemeClr>
                </a:solidFill>
                <a:latin typeface="微软雅黑" panose="020B0503020204020204" charset="-122"/>
                <a:ea typeface="微软雅黑" panose="020B0503020204020204" charset="-122"/>
              </a:rPr>
              <a:t>PROBLEM</a:t>
            </a:r>
            <a:r>
              <a:rPr lang="en-US" altLang="zh-CN">
                <a:solidFill>
                  <a:schemeClr val="tx1">
                    <a:lumMod val="85000"/>
                    <a:lumOff val="15000"/>
                  </a:schemeClr>
                </a:solidFill>
                <a:latin typeface="Arial" panose="020B0604020202020204" pitchFamily="34" charset="0"/>
              </a:rPr>
              <a:t> </a:t>
            </a:r>
            <a:r>
              <a:rPr lang="en-US" altLang="zh-CN" sz="3600">
                <a:solidFill>
                  <a:schemeClr val="tx1">
                    <a:lumMod val="85000"/>
                    <a:lumOff val="15000"/>
                  </a:schemeClr>
                </a:solidFill>
                <a:latin typeface="Arial" panose="020B0604020202020204" pitchFamily="34" charset="0"/>
              </a:rPr>
              <a:t>01</a:t>
            </a:r>
          </a:p>
        </p:txBody>
      </p:sp>
      <p:sp>
        <p:nvSpPr>
          <p:cNvPr id="10" name="文本框 9"/>
          <p:cNvSpPr txBox="1"/>
          <p:nvPr/>
        </p:nvSpPr>
        <p:spPr>
          <a:xfrm>
            <a:off x="6339633" y="1377752"/>
            <a:ext cx="2329342" cy="523220"/>
          </a:xfrm>
          <a:prstGeom prst="rect">
            <a:avLst/>
          </a:prstGeom>
          <a:noFill/>
        </p:spPr>
        <p:txBody>
          <a:bodyPr wrap="square" rtlCol="0">
            <a:spAutoFit/>
          </a:bodyPr>
          <a:lstStyle/>
          <a:p>
            <a:pPr algn="dist" fontAlgn="auto">
              <a:lnSpc>
                <a:spcPct val="100000"/>
              </a:lnSpc>
            </a:pPr>
            <a:r>
              <a:rPr lang="en-US" altLang="zh-CN" sz="2800" b="1">
                <a:solidFill>
                  <a:schemeClr val="tx1">
                    <a:lumMod val="85000"/>
                    <a:lumOff val="15000"/>
                  </a:schemeClr>
                </a:solidFill>
                <a:latin typeface="微软雅黑" panose="020B0503020204020204" charset="-122"/>
                <a:ea typeface="微软雅黑" panose="020B0503020204020204" charset="-122"/>
                <a:sym typeface="+mn-ea"/>
              </a:rPr>
              <a:t>Inefficiency</a:t>
            </a:r>
            <a:endParaRPr lang="zh-CN" altLang="en-US" sz="28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7" name="文本框 6"/>
          <p:cNvSpPr txBox="1"/>
          <p:nvPr/>
        </p:nvSpPr>
        <p:spPr>
          <a:xfrm>
            <a:off x="6339633" y="1822573"/>
            <a:ext cx="5139262" cy="923330"/>
          </a:xfrm>
          <a:prstGeom prst="rect">
            <a:avLst/>
          </a:prstGeom>
          <a:noFill/>
        </p:spPr>
        <p:txBody>
          <a:bodyPr wrap="square" rtlCol="0">
            <a:spAutoFit/>
          </a:bodyPr>
          <a:lstStyle/>
          <a:p>
            <a:pPr algn="l" fontAlgn="auto"/>
            <a:r>
              <a:rPr lang="en-US" altLang="zh-CN">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rPr>
              <a:t>The charity acts as a middle man that connects and organizes the resources needed to provide humanitarian aid to people in need.</a:t>
            </a:r>
            <a:endParaRPr lang="zh-CN">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9" name="文本框 8"/>
          <p:cNvSpPr txBox="1"/>
          <p:nvPr/>
        </p:nvSpPr>
        <p:spPr>
          <a:xfrm>
            <a:off x="4450260" y="2855363"/>
            <a:ext cx="1762581" cy="923330"/>
          </a:xfrm>
          <a:prstGeom prst="rect">
            <a:avLst/>
          </a:prstGeom>
          <a:noFill/>
        </p:spPr>
        <p:txBody>
          <a:bodyPr wrap="square" rtlCol="0">
            <a:spAutoFit/>
          </a:bodyPr>
          <a:lstStyle/>
          <a:p>
            <a:pPr algn="r"/>
            <a:r>
              <a:rPr lang="en-US" altLang="zh-CN" b="1">
                <a:solidFill>
                  <a:schemeClr val="tx1">
                    <a:lumMod val="85000"/>
                    <a:lumOff val="15000"/>
                  </a:schemeClr>
                </a:solidFill>
                <a:latin typeface="微软雅黑" panose="020B0503020204020204" charset="-122"/>
                <a:ea typeface="微软雅黑" panose="020B0503020204020204" charset="-122"/>
                <a:sym typeface="+mn-ea"/>
              </a:rPr>
              <a:t>PROBLEM</a:t>
            </a:r>
            <a:r>
              <a:rPr lang="en-US" altLang="zh-CN">
                <a:solidFill>
                  <a:schemeClr val="tx1">
                    <a:lumMod val="85000"/>
                    <a:lumOff val="15000"/>
                  </a:schemeClr>
                </a:solidFill>
                <a:latin typeface="Arial" panose="020B0604020202020204" pitchFamily="34" charset="0"/>
                <a:sym typeface="+mn-ea"/>
              </a:rPr>
              <a:t> </a:t>
            </a:r>
            <a:r>
              <a:rPr lang="en-US" altLang="zh-CN" sz="3600">
                <a:solidFill>
                  <a:schemeClr val="tx1">
                    <a:lumMod val="85000"/>
                    <a:lumOff val="15000"/>
                  </a:schemeClr>
                </a:solidFill>
                <a:latin typeface="Arial" panose="020B0604020202020204" pitchFamily="34" charset="0"/>
              </a:rPr>
              <a:t>02</a:t>
            </a:r>
          </a:p>
        </p:txBody>
      </p:sp>
      <p:sp>
        <p:nvSpPr>
          <p:cNvPr id="11" name="文本框 10"/>
          <p:cNvSpPr txBox="1"/>
          <p:nvPr/>
        </p:nvSpPr>
        <p:spPr>
          <a:xfrm>
            <a:off x="6342374" y="4118266"/>
            <a:ext cx="2903226" cy="523220"/>
          </a:xfrm>
          <a:prstGeom prst="rect">
            <a:avLst/>
          </a:prstGeom>
          <a:noFill/>
        </p:spPr>
        <p:txBody>
          <a:bodyPr wrap="square" rtlCol="0" anchor="t">
            <a:spAutoFit/>
          </a:bodyPr>
          <a:lstStyle/>
          <a:p>
            <a:pPr algn="dist"/>
            <a:r>
              <a:rPr lang="en-US" altLang="zh-CN" sz="2800" b="1">
                <a:solidFill>
                  <a:schemeClr val="tx1">
                    <a:lumMod val="85000"/>
                    <a:lumOff val="15000"/>
                  </a:schemeClr>
                </a:solidFill>
                <a:latin typeface="微软雅黑"/>
                <a:ea typeface="微软雅黑"/>
                <a:sym typeface="+mn-ea"/>
              </a:rPr>
              <a:t>No Verification</a:t>
            </a:r>
            <a:endParaRPr lang="zh-CN" altLang="en-US" sz="28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12" name="文本框 11"/>
          <p:cNvSpPr txBox="1"/>
          <p:nvPr/>
        </p:nvSpPr>
        <p:spPr>
          <a:xfrm>
            <a:off x="6369116" y="4677072"/>
            <a:ext cx="4972213" cy="923330"/>
          </a:xfrm>
          <a:prstGeom prst="rect">
            <a:avLst/>
          </a:prstGeom>
          <a:noFill/>
        </p:spPr>
        <p:txBody>
          <a:bodyPr wrap="square" rtlCol="0">
            <a:spAutoFit/>
          </a:bodyPr>
          <a:lstStyle/>
          <a:p>
            <a:pPr algn="l" fontAlgn="auto"/>
            <a:r>
              <a:rPr lang="en-US" altLang="zh-CN">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rPr>
              <a:t>Donors are unable to verify whether the people in need have received the help promised by the charity.</a:t>
            </a:r>
            <a:endParaRPr lang="zh-CN" altLang="en-US">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13" name="文本框 12"/>
          <p:cNvSpPr txBox="1"/>
          <p:nvPr/>
        </p:nvSpPr>
        <p:spPr>
          <a:xfrm>
            <a:off x="4633010" y="4177877"/>
            <a:ext cx="1643024" cy="923330"/>
          </a:xfrm>
          <a:prstGeom prst="rect">
            <a:avLst/>
          </a:prstGeom>
          <a:noFill/>
        </p:spPr>
        <p:txBody>
          <a:bodyPr wrap="square" rtlCol="0">
            <a:spAutoFit/>
          </a:bodyPr>
          <a:lstStyle/>
          <a:p>
            <a:pPr algn="r"/>
            <a:r>
              <a:rPr lang="en-US" altLang="zh-CN" b="1">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rPr>
              <a:t>PROBLEM</a:t>
            </a:r>
            <a:r>
              <a:rPr lang="en-US" altLang="zh-CN">
                <a:solidFill>
                  <a:schemeClr val="tx1">
                    <a:lumMod val="85000"/>
                    <a:lumOff val="15000"/>
                  </a:schemeClr>
                </a:solidFill>
                <a:latin typeface="Arial" panose="020B0604020202020204" pitchFamily="34" charset="0"/>
                <a:sym typeface="+mn-ea"/>
              </a:rPr>
              <a:t> </a:t>
            </a:r>
            <a:r>
              <a:rPr lang="en-US" altLang="zh-CN" sz="3600">
                <a:solidFill>
                  <a:schemeClr val="tx1">
                    <a:lumMod val="85000"/>
                    <a:lumOff val="15000"/>
                  </a:schemeClr>
                </a:solidFill>
                <a:latin typeface="Arial" panose="020B0604020202020204" pitchFamily="34" charset="0"/>
              </a:rPr>
              <a:t>03</a:t>
            </a:r>
          </a:p>
        </p:txBody>
      </p:sp>
      <p:sp>
        <p:nvSpPr>
          <p:cNvPr id="14" name="文本框 13"/>
          <p:cNvSpPr txBox="1"/>
          <p:nvPr/>
        </p:nvSpPr>
        <p:spPr>
          <a:xfrm>
            <a:off x="6333245" y="2822010"/>
            <a:ext cx="3369555" cy="523220"/>
          </a:xfrm>
          <a:prstGeom prst="rect">
            <a:avLst/>
          </a:prstGeom>
          <a:noFill/>
        </p:spPr>
        <p:txBody>
          <a:bodyPr wrap="square" rtlCol="0" anchor="t">
            <a:spAutoFit/>
          </a:bodyPr>
          <a:lstStyle/>
          <a:p>
            <a:pPr algn="dist" fontAlgn="auto">
              <a:lnSpc>
                <a:spcPct val="100000"/>
              </a:lnSpc>
            </a:pPr>
            <a:r>
              <a:rPr lang="en-US" altLang="zh-CN" sz="2800" b="1">
                <a:solidFill>
                  <a:schemeClr val="tx1">
                    <a:lumMod val="85000"/>
                    <a:lumOff val="15000"/>
                  </a:schemeClr>
                </a:solidFill>
                <a:latin typeface="Arial"/>
                <a:ea typeface="微软雅黑"/>
                <a:cs typeface="Arial"/>
                <a:sym typeface="+mn-ea"/>
              </a:rPr>
              <a:t>Non-Transparency</a:t>
            </a:r>
            <a:endParaRPr lang="zh-CN" altLang="en-US" sz="2800" b="1">
              <a:solidFill>
                <a:schemeClr val="tx1">
                  <a:lumMod val="85000"/>
                  <a:lumOff val="15000"/>
                </a:schemeClr>
              </a:solidFill>
              <a:latin typeface="Arial"/>
              <a:ea typeface="微软雅黑" panose="020B0503020204020204" charset="-122"/>
              <a:cs typeface="Arial"/>
              <a:sym typeface="+mn-ea"/>
            </a:endParaRPr>
          </a:p>
        </p:txBody>
      </p:sp>
      <p:sp>
        <p:nvSpPr>
          <p:cNvPr id="15" name="文本框 14"/>
          <p:cNvSpPr txBox="1"/>
          <p:nvPr/>
        </p:nvSpPr>
        <p:spPr>
          <a:xfrm>
            <a:off x="6342030" y="3293620"/>
            <a:ext cx="4946291" cy="646331"/>
          </a:xfrm>
          <a:prstGeom prst="rect">
            <a:avLst/>
          </a:prstGeom>
          <a:noFill/>
        </p:spPr>
        <p:txBody>
          <a:bodyPr wrap="square" rtlCol="0" anchor="t">
            <a:spAutoFit/>
          </a:bodyPr>
          <a:lstStyle/>
          <a:p>
            <a:r>
              <a:rPr lang="en-US" altLang="zh-CN">
                <a:solidFill>
                  <a:schemeClr val="tx1">
                    <a:lumMod val="85000"/>
                    <a:lumOff val="15000"/>
                  </a:schemeClr>
                </a:solidFill>
                <a:latin typeface="Arial"/>
                <a:ea typeface="微软雅黑"/>
                <a:cs typeface="Arial"/>
                <a:sym typeface="+mn-ea"/>
              </a:rPr>
              <a:t>The cashflow is only accessible to the charity. Donors cannot track how the money is spent.</a:t>
            </a:r>
            <a:endParaRPr lang="zh-CN" altLang="en-US">
              <a:solidFill>
                <a:schemeClr val="tx1">
                  <a:lumMod val="85000"/>
                  <a:lumOff val="15000"/>
                </a:schemeClr>
              </a:solidFill>
              <a:latin typeface="Arial"/>
              <a:ea typeface="微软雅黑"/>
              <a:cs typeface="Arial"/>
              <a:sym typeface="+mn-ea"/>
            </a:endParaRPr>
          </a:p>
        </p:txBody>
      </p:sp>
      <p:pic>
        <p:nvPicPr>
          <p:cNvPr id="17" name="Picture 16">
            <a:extLst>
              <a:ext uri="{FF2B5EF4-FFF2-40B4-BE49-F238E27FC236}">
                <a16:creationId xmlns:a16="http://schemas.microsoft.com/office/drawing/2014/main" id="{FF37D91E-8D8C-B040-90B4-4A5CCAF20245}"/>
              </a:ext>
            </a:extLst>
          </p:cNvPr>
          <p:cNvPicPr>
            <a:picLocks noChangeAspect="1"/>
          </p:cNvPicPr>
          <p:nvPr/>
        </p:nvPicPr>
        <p:blipFill>
          <a:blip r:embed="rId3"/>
          <a:stretch>
            <a:fillRect/>
          </a:stretch>
        </p:blipFill>
        <p:spPr>
          <a:xfrm>
            <a:off x="-14605" y="2255520"/>
            <a:ext cx="5397500" cy="3238500"/>
          </a:xfrm>
          <a:prstGeom prst="rect">
            <a:avLst/>
          </a:prstGeom>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96945" y="645795"/>
            <a:ext cx="3570170" cy="381000"/>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charset="-122"/>
                <a:ea typeface="微软雅黑" panose="020B0503020204020204" charset="-122"/>
              </a:rPr>
              <a:t>Current Donation</a:t>
            </a:r>
            <a:r>
              <a:rPr lang="zh-CN" altLang="en-US" b="1">
                <a:latin typeface="微软雅黑" panose="020B0503020204020204" charset="-122"/>
                <a:ea typeface="微软雅黑" panose="020B0503020204020204" charset="-122"/>
              </a:rPr>
              <a:t> </a:t>
            </a:r>
            <a:r>
              <a:rPr lang="en-US" altLang="zh-CN" b="1">
                <a:latin typeface="微软雅黑" panose="020B0503020204020204" charset="-122"/>
                <a:ea typeface="微软雅黑" panose="020B0503020204020204" charset="-122"/>
              </a:rPr>
              <a:t>Process</a:t>
            </a:r>
            <a:endParaRPr lang="zh-CN" altLang="en-US" b="1">
              <a:latin typeface="微软雅黑" panose="020B0503020204020204" charset="-122"/>
              <a:ea typeface="微软雅黑" panose="020B0503020204020204" charset="-122"/>
            </a:endParaRPr>
          </a:p>
        </p:txBody>
      </p:sp>
      <p:sp>
        <p:nvSpPr>
          <p:cNvPr id="19465" name="Freeform 9"/>
          <p:cNvSpPr/>
          <p:nvPr/>
        </p:nvSpPr>
        <p:spPr bwMode="auto">
          <a:xfrm>
            <a:off x="4943000" y="1472331"/>
            <a:ext cx="1176020" cy="1353820"/>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rgbClr val="C33736"/>
          </a:solidFill>
          <a:ln>
            <a:noFill/>
          </a:ln>
        </p:spPr>
        <p:txBody>
          <a:bodyPr/>
          <a:lstStyle/>
          <a:p>
            <a:endParaRPr lang="zh-CN" altLang="en-US">
              <a:solidFill>
                <a:schemeClr val="tx1">
                  <a:lumMod val="85000"/>
                  <a:lumOff val="15000"/>
                </a:schemeClr>
              </a:solidFill>
            </a:endParaRPr>
          </a:p>
        </p:txBody>
      </p:sp>
      <p:sp>
        <p:nvSpPr>
          <p:cNvPr id="19468" name="Freeform 12"/>
          <p:cNvSpPr/>
          <p:nvPr/>
        </p:nvSpPr>
        <p:spPr bwMode="auto">
          <a:xfrm>
            <a:off x="4313715" y="2516271"/>
            <a:ext cx="1174115" cy="1353820"/>
          </a:xfrm>
          <a:custGeom>
            <a:avLst/>
            <a:gdLst>
              <a:gd name="T0" fmla="*/ 319 w 637"/>
              <a:gd name="T1" fmla="*/ 0 h 734"/>
              <a:gd name="T2" fmla="*/ 0 w 637"/>
              <a:gd name="T3" fmla="*/ 182 h 734"/>
              <a:gd name="T4" fmla="*/ 0 w 637"/>
              <a:gd name="T5" fmla="*/ 551 h 734"/>
              <a:gd name="T6" fmla="*/ 319 w 637"/>
              <a:gd name="T7" fmla="*/ 734 h 734"/>
              <a:gd name="T8" fmla="*/ 637 w 637"/>
              <a:gd name="T9" fmla="*/ 551 h 734"/>
              <a:gd name="T10" fmla="*/ 637 w 637"/>
              <a:gd name="T11" fmla="*/ 182 h 734"/>
              <a:gd name="T12" fmla="*/ 319 w 637"/>
              <a:gd name="T13" fmla="*/ 0 h 734"/>
            </a:gdLst>
            <a:ahLst/>
            <a:cxnLst>
              <a:cxn ang="0">
                <a:pos x="T0" y="T1"/>
              </a:cxn>
              <a:cxn ang="0">
                <a:pos x="T2" y="T3"/>
              </a:cxn>
              <a:cxn ang="0">
                <a:pos x="T4" y="T5"/>
              </a:cxn>
              <a:cxn ang="0">
                <a:pos x="T6" y="T7"/>
              </a:cxn>
              <a:cxn ang="0">
                <a:pos x="T8" y="T9"/>
              </a:cxn>
              <a:cxn ang="0">
                <a:pos x="T10" y="T11"/>
              </a:cxn>
              <a:cxn ang="0">
                <a:pos x="T12" y="T13"/>
              </a:cxn>
            </a:cxnLst>
            <a:rect l="0" t="0" r="r" b="b"/>
            <a:pathLst>
              <a:path w="637" h="734">
                <a:moveTo>
                  <a:pt x="319" y="0"/>
                </a:moveTo>
                <a:lnTo>
                  <a:pt x="0" y="182"/>
                </a:lnTo>
                <a:lnTo>
                  <a:pt x="0" y="551"/>
                </a:lnTo>
                <a:lnTo>
                  <a:pt x="319" y="734"/>
                </a:lnTo>
                <a:lnTo>
                  <a:pt x="637" y="551"/>
                </a:lnTo>
                <a:lnTo>
                  <a:pt x="637" y="182"/>
                </a:lnTo>
                <a:lnTo>
                  <a:pt x="319" y="0"/>
                </a:lnTo>
                <a:close/>
              </a:path>
            </a:pathLst>
          </a:custGeom>
          <a:solidFill>
            <a:srgbClr val="C33736"/>
          </a:solidFill>
          <a:ln>
            <a:noFill/>
          </a:ln>
        </p:spPr>
        <p:txBody>
          <a:bodyPr/>
          <a:lstStyle/>
          <a:p>
            <a:endParaRPr lang="zh-CN" altLang="en-US">
              <a:solidFill>
                <a:schemeClr val="tx1">
                  <a:lumMod val="85000"/>
                  <a:lumOff val="15000"/>
                </a:schemeClr>
              </a:solidFill>
            </a:endParaRPr>
          </a:p>
        </p:txBody>
      </p:sp>
      <p:grpSp>
        <p:nvGrpSpPr>
          <p:cNvPr id="3" name="组合 2"/>
          <p:cNvGrpSpPr/>
          <p:nvPr/>
        </p:nvGrpSpPr>
        <p:grpSpPr>
          <a:xfrm>
            <a:off x="4716940" y="2516271"/>
            <a:ext cx="3210560" cy="1353820"/>
            <a:chOff x="7370" y="4852"/>
            <a:chExt cx="5056" cy="2132"/>
          </a:xfrm>
        </p:grpSpPr>
        <p:sp>
          <p:nvSpPr>
            <p:cNvPr id="19469" name="Freeform 13"/>
            <p:cNvSpPr/>
            <p:nvPr/>
          </p:nvSpPr>
          <p:spPr bwMode="auto">
            <a:xfrm>
              <a:off x="10574" y="4852"/>
              <a:ext cx="1852" cy="2132"/>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rgbClr val="C33736"/>
            </a:solidFill>
            <a:ln>
              <a:noFill/>
            </a:ln>
          </p:spPr>
          <p:txBody>
            <a:bodyPr/>
            <a:lstStyle/>
            <a:p>
              <a:endParaRPr lang="zh-CN" altLang="en-US">
                <a:solidFill>
                  <a:schemeClr val="tx1">
                    <a:lumMod val="85000"/>
                    <a:lumOff val="15000"/>
                  </a:schemeClr>
                </a:solidFill>
              </a:endParaRPr>
            </a:p>
          </p:txBody>
        </p:sp>
        <p:sp>
          <p:nvSpPr>
            <p:cNvPr id="19484" name="Freeform 28"/>
            <p:cNvSpPr>
              <a:spLocks noEditPoints="1"/>
            </p:cNvSpPr>
            <p:nvPr/>
          </p:nvSpPr>
          <p:spPr bwMode="auto">
            <a:xfrm>
              <a:off x="7370" y="5626"/>
              <a:ext cx="578" cy="622"/>
            </a:xfrm>
            <a:custGeom>
              <a:avLst/>
              <a:gdLst>
                <a:gd name="T0" fmla="*/ 4 w 95"/>
                <a:gd name="T1" fmla="*/ 12 h 102"/>
                <a:gd name="T2" fmla="*/ 4 w 95"/>
                <a:gd name="T3" fmla="*/ 12 h 102"/>
                <a:gd name="T4" fmla="*/ 43 w 95"/>
                <a:gd name="T5" fmla="*/ 12 h 102"/>
                <a:gd name="T6" fmla="*/ 45 w 95"/>
                <a:gd name="T7" fmla="*/ 2 h 102"/>
                <a:gd name="T8" fmla="*/ 46 w 95"/>
                <a:gd name="T9" fmla="*/ 1 h 102"/>
                <a:gd name="T10" fmla="*/ 47 w 95"/>
                <a:gd name="T11" fmla="*/ 0 h 102"/>
                <a:gd name="T12" fmla="*/ 48 w 95"/>
                <a:gd name="T13" fmla="*/ 0 h 102"/>
                <a:gd name="T14" fmla="*/ 49 w 95"/>
                <a:gd name="T15" fmla="*/ 0 h 102"/>
                <a:gd name="T16" fmla="*/ 50 w 95"/>
                <a:gd name="T17" fmla="*/ 1 h 102"/>
                <a:gd name="T18" fmla="*/ 50 w 95"/>
                <a:gd name="T19" fmla="*/ 2 h 102"/>
                <a:gd name="T20" fmla="*/ 53 w 95"/>
                <a:gd name="T21" fmla="*/ 12 h 102"/>
                <a:gd name="T22" fmla="*/ 91 w 95"/>
                <a:gd name="T23" fmla="*/ 12 h 102"/>
                <a:gd name="T24" fmla="*/ 95 w 95"/>
                <a:gd name="T25" fmla="*/ 16 h 102"/>
                <a:gd name="T26" fmla="*/ 95 w 95"/>
                <a:gd name="T27" fmla="*/ 16 h 102"/>
                <a:gd name="T28" fmla="*/ 95 w 95"/>
                <a:gd name="T29" fmla="*/ 71 h 102"/>
                <a:gd name="T30" fmla="*/ 91 w 95"/>
                <a:gd name="T31" fmla="*/ 75 h 102"/>
                <a:gd name="T32" fmla="*/ 91 w 95"/>
                <a:gd name="T33" fmla="*/ 75 h 102"/>
                <a:gd name="T34" fmla="*/ 70 w 95"/>
                <a:gd name="T35" fmla="*/ 75 h 102"/>
                <a:gd name="T36" fmla="*/ 76 w 95"/>
                <a:gd name="T37" fmla="*/ 99 h 102"/>
                <a:gd name="T38" fmla="*/ 74 w 95"/>
                <a:gd name="T39" fmla="*/ 102 h 102"/>
                <a:gd name="T40" fmla="*/ 71 w 95"/>
                <a:gd name="T41" fmla="*/ 100 h 102"/>
                <a:gd name="T42" fmla="*/ 65 w 95"/>
                <a:gd name="T43" fmla="*/ 75 h 102"/>
                <a:gd name="T44" fmla="*/ 50 w 95"/>
                <a:gd name="T45" fmla="*/ 75 h 102"/>
                <a:gd name="T46" fmla="*/ 50 w 95"/>
                <a:gd name="T47" fmla="*/ 89 h 102"/>
                <a:gd name="T48" fmla="*/ 48 w 95"/>
                <a:gd name="T49" fmla="*/ 92 h 102"/>
                <a:gd name="T50" fmla="*/ 45 w 95"/>
                <a:gd name="T51" fmla="*/ 89 h 102"/>
                <a:gd name="T52" fmla="*/ 45 w 95"/>
                <a:gd name="T53" fmla="*/ 75 h 102"/>
                <a:gd name="T54" fmla="*/ 31 w 95"/>
                <a:gd name="T55" fmla="*/ 75 h 102"/>
                <a:gd name="T56" fmla="*/ 24 w 95"/>
                <a:gd name="T57" fmla="*/ 100 h 102"/>
                <a:gd name="T58" fmla="*/ 21 w 95"/>
                <a:gd name="T59" fmla="*/ 102 h 102"/>
                <a:gd name="T60" fmla="*/ 19 w 95"/>
                <a:gd name="T61" fmla="*/ 99 h 102"/>
                <a:gd name="T62" fmla="*/ 26 w 95"/>
                <a:gd name="T63" fmla="*/ 75 h 102"/>
                <a:gd name="T64" fmla="*/ 4 w 95"/>
                <a:gd name="T65" fmla="*/ 75 h 102"/>
                <a:gd name="T66" fmla="*/ 0 w 95"/>
                <a:gd name="T67" fmla="*/ 71 h 102"/>
                <a:gd name="T68" fmla="*/ 0 w 95"/>
                <a:gd name="T69" fmla="*/ 71 h 102"/>
                <a:gd name="T70" fmla="*/ 0 w 95"/>
                <a:gd name="T71" fmla="*/ 16 h 102"/>
                <a:gd name="T72" fmla="*/ 4 w 95"/>
                <a:gd name="T73" fmla="*/ 12 h 102"/>
                <a:gd name="T74" fmla="*/ 25 w 95"/>
                <a:gd name="T75" fmla="*/ 64 h 102"/>
                <a:gd name="T76" fmla="*/ 25 w 95"/>
                <a:gd name="T77" fmla="*/ 64 h 102"/>
                <a:gd name="T78" fmla="*/ 71 w 95"/>
                <a:gd name="T79" fmla="*/ 64 h 102"/>
                <a:gd name="T80" fmla="*/ 73 w 95"/>
                <a:gd name="T81" fmla="*/ 61 h 102"/>
                <a:gd name="T82" fmla="*/ 71 w 95"/>
                <a:gd name="T83" fmla="*/ 59 h 102"/>
                <a:gd name="T84" fmla="*/ 25 w 95"/>
                <a:gd name="T85" fmla="*/ 59 h 102"/>
                <a:gd name="T86" fmla="*/ 22 w 95"/>
                <a:gd name="T87" fmla="*/ 61 h 102"/>
                <a:gd name="T88" fmla="*/ 25 w 95"/>
                <a:gd name="T89" fmla="*/ 64 h 102"/>
                <a:gd name="T90" fmla="*/ 87 w 95"/>
                <a:gd name="T91" fmla="*/ 20 h 102"/>
                <a:gd name="T92" fmla="*/ 87 w 95"/>
                <a:gd name="T93" fmla="*/ 20 h 102"/>
                <a:gd name="T94" fmla="*/ 8 w 95"/>
                <a:gd name="T95" fmla="*/ 20 h 102"/>
                <a:gd name="T96" fmla="*/ 8 w 95"/>
                <a:gd name="T97" fmla="*/ 67 h 102"/>
                <a:gd name="T98" fmla="*/ 87 w 95"/>
                <a:gd name="T99" fmla="*/ 67 h 102"/>
                <a:gd name="T100" fmla="*/ 87 w 95"/>
                <a:gd name="T101"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102">
                  <a:moveTo>
                    <a:pt x="4" y="12"/>
                  </a:moveTo>
                  <a:cubicBezTo>
                    <a:pt x="4" y="12"/>
                    <a:pt x="4" y="12"/>
                    <a:pt x="4" y="12"/>
                  </a:cubicBezTo>
                  <a:cubicBezTo>
                    <a:pt x="43" y="12"/>
                    <a:pt x="43" y="12"/>
                    <a:pt x="43" y="12"/>
                  </a:cubicBezTo>
                  <a:cubicBezTo>
                    <a:pt x="45" y="2"/>
                    <a:pt x="45" y="2"/>
                    <a:pt x="45" y="2"/>
                  </a:cubicBezTo>
                  <a:cubicBezTo>
                    <a:pt x="45" y="2"/>
                    <a:pt x="45" y="2"/>
                    <a:pt x="46" y="1"/>
                  </a:cubicBezTo>
                  <a:cubicBezTo>
                    <a:pt x="46" y="1"/>
                    <a:pt x="46" y="1"/>
                    <a:pt x="47" y="0"/>
                  </a:cubicBezTo>
                  <a:cubicBezTo>
                    <a:pt x="47" y="0"/>
                    <a:pt x="47" y="0"/>
                    <a:pt x="48" y="0"/>
                  </a:cubicBezTo>
                  <a:cubicBezTo>
                    <a:pt x="48" y="0"/>
                    <a:pt x="48" y="0"/>
                    <a:pt x="49" y="0"/>
                  </a:cubicBezTo>
                  <a:cubicBezTo>
                    <a:pt x="49" y="1"/>
                    <a:pt x="50" y="1"/>
                    <a:pt x="50" y="1"/>
                  </a:cubicBezTo>
                  <a:cubicBezTo>
                    <a:pt x="50" y="2"/>
                    <a:pt x="50" y="2"/>
                    <a:pt x="50" y="2"/>
                  </a:cubicBezTo>
                  <a:cubicBezTo>
                    <a:pt x="53" y="12"/>
                    <a:pt x="53" y="12"/>
                    <a:pt x="53" y="12"/>
                  </a:cubicBezTo>
                  <a:cubicBezTo>
                    <a:pt x="91" y="12"/>
                    <a:pt x="91" y="12"/>
                    <a:pt x="91" y="12"/>
                  </a:cubicBezTo>
                  <a:cubicBezTo>
                    <a:pt x="93" y="12"/>
                    <a:pt x="95" y="13"/>
                    <a:pt x="95" y="16"/>
                  </a:cubicBezTo>
                  <a:cubicBezTo>
                    <a:pt x="95" y="16"/>
                    <a:pt x="95" y="16"/>
                    <a:pt x="95" y="16"/>
                  </a:cubicBezTo>
                  <a:cubicBezTo>
                    <a:pt x="95" y="71"/>
                    <a:pt x="95" y="71"/>
                    <a:pt x="95" y="71"/>
                  </a:cubicBezTo>
                  <a:cubicBezTo>
                    <a:pt x="95" y="73"/>
                    <a:pt x="93" y="75"/>
                    <a:pt x="91" y="75"/>
                  </a:cubicBezTo>
                  <a:cubicBezTo>
                    <a:pt x="91" y="75"/>
                    <a:pt x="91" y="75"/>
                    <a:pt x="91" y="75"/>
                  </a:cubicBezTo>
                  <a:cubicBezTo>
                    <a:pt x="70" y="75"/>
                    <a:pt x="70" y="75"/>
                    <a:pt x="70" y="75"/>
                  </a:cubicBezTo>
                  <a:cubicBezTo>
                    <a:pt x="76" y="99"/>
                    <a:pt x="76" y="99"/>
                    <a:pt x="76" y="99"/>
                  </a:cubicBezTo>
                  <a:cubicBezTo>
                    <a:pt x="76" y="100"/>
                    <a:pt x="76" y="102"/>
                    <a:pt x="74" y="102"/>
                  </a:cubicBezTo>
                  <a:cubicBezTo>
                    <a:pt x="73" y="102"/>
                    <a:pt x="72" y="102"/>
                    <a:pt x="71" y="100"/>
                  </a:cubicBezTo>
                  <a:cubicBezTo>
                    <a:pt x="65" y="75"/>
                    <a:pt x="65" y="75"/>
                    <a:pt x="65" y="75"/>
                  </a:cubicBezTo>
                  <a:cubicBezTo>
                    <a:pt x="50" y="75"/>
                    <a:pt x="50" y="75"/>
                    <a:pt x="50" y="75"/>
                  </a:cubicBezTo>
                  <a:cubicBezTo>
                    <a:pt x="50" y="89"/>
                    <a:pt x="50" y="89"/>
                    <a:pt x="50" y="89"/>
                  </a:cubicBezTo>
                  <a:cubicBezTo>
                    <a:pt x="50" y="91"/>
                    <a:pt x="49" y="92"/>
                    <a:pt x="48" y="92"/>
                  </a:cubicBezTo>
                  <a:cubicBezTo>
                    <a:pt x="46" y="92"/>
                    <a:pt x="45" y="91"/>
                    <a:pt x="45" y="89"/>
                  </a:cubicBezTo>
                  <a:cubicBezTo>
                    <a:pt x="45" y="75"/>
                    <a:pt x="45" y="75"/>
                    <a:pt x="45" y="75"/>
                  </a:cubicBezTo>
                  <a:cubicBezTo>
                    <a:pt x="31" y="75"/>
                    <a:pt x="31" y="75"/>
                    <a:pt x="31" y="75"/>
                  </a:cubicBezTo>
                  <a:cubicBezTo>
                    <a:pt x="24" y="100"/>
                    <a:pt x="24" y="100"/>
                    <a:pt x="24" y="100"/>
                  </a:cubicBezTo>
                  <a:cubicBezTo>
                    <a:pt x="24" y="102"/>
                    <a:pt x="22" y="102"/>
                    <a:pt x="21" y="102"/>
                  </a:cubicBezTo>
                  <a:cubicBezTo>
                    <a:pt x="20" y="102"/>
                    <a:pt x="19" y="100"/>
                    <a:pt x="19" y="99"/>
                  </a:cubicBezTo>
                  <a:cubicBezTo>
                    <a:pt x="26" y="75"/>
                    <a:pt x="26" y="75"/>
                    <a:pt x="26" y="75"/>
                  </a:cubicBezTo>
                  <a:cubicBezTo>
                    <a:pt x="4" y="75"/>
                    <a:pt x="4" y="75"/>
                    <a:pt x="4" y="75"/>
                  </a:cubicBezTo>
                  <a:cubicBezTo>
                    <a:pt x="2" y="75"/>
                    <a:pt x="0" y="73"/>
                    <a:pt x="0" y="71"/>
                  </a:cubicBezTo>
                  <a:cubicBezTo>
                    <a:pt x="0" y="71"/>
                    <a:pt x="0" y="71"/>
                    <a:pt x="0" y="71"/>
                  </a:cubicBezTo>
                  <a:cubicBezTo>
                    <a:pt x="0" y="16"/>
                    <a:pt x="0" y="16"/>
                    <a:pt x="0" y="16"/>
                  </a:cubicBezTo>
                  <a:cubicBezTo>
                    <a:pt x="0" y="13"/>
                    <a:pt x="2" y="12"/>
                    <a:pt x="4" y="12"/>
                  </a:cubicBezTo>
                  <a:close/>
                  <a:moveTo>
                    <a:pt x="25" y="64"/>
                  </a:moveTo>
                  <a:cubicBezTo>
                    <a:pt x="25" y="64"/>
                    <a:pt x="25" y="64"/>
                    <a:pt x="25" y="64"/>
                  </a:cubicBezTo>
                  <a:cubicBezTo>
                    <a:pt x="71" y="64"/>
                    <a:pt x="71" y="64"/>
                    <a:pt x="71" y="64"/>
                  </a:cubicBezTo>
                  <a:cubicBezTo>
                    <a:pt x="72" y="64"/>
                    <a:pt x="73" y="63"/>
                    <a:pt x="73" y="61"/>
                  </a:cubicBezTo>
                  <a:cubicBezTo>
                    <a:pt x="73" y="60"/>
                    <a:pt x="72" y="59"/>
                    <a:pt x="71" y="59"/>
                  </a:cubicBezTo>
                  <a:cubicBezTo>
                    <a:pt x="25" y="59"/>
                    <a:pt x="25" y="59"/>
                    <a:pt x="25" y="59"/>
                  </a:cubicBezTo>
                  <a:cubicBezTo>
                    <a:pt x="23" y="59"/>
                    <a:pt x="22" y="60"/>
                    <a:pt x="22" y="61"/>
                  </a:cubicBezTo>
                  <a:cubicBezTo>
                    <a:pt x="22" y="63"/>
                    <a:pt x="23" y="64"/>
                    <a:pt x="25" y="64"/>
                  </a:cubicBezTo>
                  <a:close/>
                  <a:moveTo>
                    <a:pt x="87" y="20"/>
                  </a:moveTo>
                  <a:cubicBezTo>
                    <a:pt x="87" y="20"/>
                    <a:pt x="87" y="20"/>
                    <a:pt x="87" y="20"/>
                  </a:cubicBezTo>
                  <a:cubicBezTo>
                    <a:pt x="8" y="20"/>
                    <a:pt x="8" y="20"/>
                    <a:pt x="8" y="20"/>
                  </a:cubicBezTo>
                  <a:cubicBezTo>
                    <a:pt x="8" y="67"/>
                    <a:pt x="8" y="67"/>
                    <a:pt x="8" y="67"/>
                  </a:cubicBezTo>
                  <a:cubicBezTo>
                    <a:pt x="87" y="67"/>
                    <a:pt x="87" y="67"/>
                    <a:pt x="87" y="67"/>
                  </a:cubicBezTo>
                  <a:cubicBezTo>
                    <a:pt x="87" y="20"/>
                    <a:pt x="87" y="20"/>
                    <a:pt x="87"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endParaRPr>
            </a:p>
          </p:txBody>
        </p:sp>
      </p:grpSp>
      <p:sp>
        <p:nvSpPr>
          <p:cNvPr id="19464" name="Freeform 8"/>
          <p:cNvSpPr/>
          <p:nvPr/>
        </p:nvSpPr>
        <p:spPr bwMode="auto">
          <a:xfrm>
            <a:off x="6148230" y="1472331"/>
            <a:ext cx="1176020" cy="1353820"/>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rgbClr val="C33736"/>
          </a:solidFill>
          <a:ln>
            <a:noFill/>
          </a:ln>
        </p:spPr>
        <p:txBody>
          <a:bodyPr/>
          <a:lstStyle/>
          <a:p>
            <a:endParaRPr lang="zh-CN" altLang="en-US">
              <a:solidFill>
                <a:schemeClr val="tx1">
                  <a:lumMod val="85000"/>
                  <a:lumOff val="15000"/>
                </a:schemeClr>
              </a:solidFill>
            </a:endParaRPr>
          </a:p>
        </p:txBody>
      </p:sp>
      <p:grpSp>
        <p:nvGrpSpPr>
          <p:cNvPr id="9" name="组合 8"/>
          <p:cNvGrpSpPr/>
          <p:nvPr/>
        </p:nvGrpSpPr>
        <p:grpSpPr>
          <a:xfrm>
            <a:off x="6148230" y="3560211"/>
            <a:ext cx="1176020" cy="1353820"/>
            <a:chOff x="9624" y="6496"/>
            <a:chExt cx="1852" cy="2132"/>
          </a:xfrm>
        </p:grpSpPr>
        <p:sp>
          <p:nvSpPr>
            <p:cNvPr id="19466" name="Freeform 10"/>
            <p:cNvSpPr/>
            <p:nvPr/>
          </p:nvSpPr>
          <p:spPr bwMode="auto">
            <a:xfrm>
              <a:off x="9624" y="6496"/>
              <a:ext cx="1852" cy="2132"/>
            </a:xfrm>
            <a:custGeom>
              <a:avLst/>
              <a:gdLst>
                <a:gd name="T0" fmla="*/ 638 w 638"/>
                <a:gd name="T1" fmla="*/ 552 h 734"/>
                <a:gd name="T2" fmla="*/ 638 w 638"/>
                <a:gd name="T3" fmla="*/ 183 h 734"/>
                <a:gd name="T4" fmla="*/ 319 w 638"/>
                <a:gd name="T5" fmla="*/ 0 h 734"/>
                <a:gd name="T6" fmla="*/ 0 w 638"/>
                <a:gd name="T7" fmla="*/ 183 h 734"/>
                <a:gd name="T8" fmla="*/ 0 w 638"/>
                <a:gd name="T9" fmla="*/ 552 h 734"/>
                <a:gd name="T10" fmla="*/ 319 w 638"/>
                <a:gd name="T11" fmla="*/ 734 h 734"/>
                <a:gd name="T12" fmla="*/ 638 w 638"/>
                <a:gd name="T13" fmla="*/ 552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2"/>
                  </a:moveTo>
                  <a:lnTo>
                    <a:pt x="638" y="183"/>
                  </a:lnTo>
                  <a:lnTo>
                    <a:pt x="319" y="0"/>
                  </a:lnTo>
                  <a:lnTo>
                    <a:pt x="0" y="183"/>
                  </a:lnTo>
                  <a:lnTo>
                    <a:pt x="0" y="552"/>
                  </a:lnTo>
                  <a:lnTo>
                    <a:pt x="319" y="734"/>
                  </a:lnTo>
                  <a:lnTo>
                    <a:pt x="638" y="552"/>
                  </a:lnTo>
                  <a:close/>
                </a:path>
              </a:pathLst>
            </a:custGeom>
            <a:solidFill>
              <a:srgbClr val="C33736"/>
            </a:solidFill>
            <a:ln>
              <a:noFill/>
            </a:ln>
          </p:spPr>
          <p:txBody>
            <a:bodyPr/>
            <a:lstStyle/>
            <a:p>
              <a:endParaRPr lang="zh-CN" altLang="en-US">
                <a:solidFill>
                  <a:schemeClr val="tx1">
                    <a:lumMod val="85000"/>
                    <a:lumOff val="15000"/>
                  </a:schemeClr>
                </a:solidFill>
              </a:endParaRPr>
            </a:p>
          </p:txBody>
        </p:sp>
        <p:sp>
          <p:nvSpPr>
            <p:cNvPr id="19486" name="Freeform 30"/>
            <p:cNvSpPr>
              <a:spLocks noEditPoints="1"/>
            </p:cNvSpPr>
            <p:nvPr/>
          </p:nvSpPr>
          <p:spPr bwMode="auto">
            <a:xfrm>
              <a:off x="10318" y="7196"/>
              <a:ext cx="514" cy="645"/>
            </a:xfrm>
            <a:custGeom>
              <a:avLst/>
              <a:gdLst>
                <a:gd name="T0" fmla="*/ 62 w 84"/>
                <a:gd name="T1" fmla="*/ 60 h 106"/>
                <a:gd name="T2" fmla="*/ 55 w 84"/>
                <a:gd name="T3" fmla="*/ 96 h 106"/>
                <a:gd name="T4" fmla="*/ 80 w 84"/>
                <a:gd name="T5" fmla="*/ 98 h 106"/>
                <a:gd name="T6" fmla="*/ 80 w 84"/>
                <a:gd name="T7" fmla="*/ 106 h 106"/>
                <a:gd name="T8" fmla="*/ 0 w 84"/>
                <a:gd name="T9" fmla="*/ 102 h 106"/>
                <a:gd name="T10" fmla="*/ 30 w 84"/>
                <a:gd name="T11" fmla="*/ 98 h 106"/>
                <a:gd name="T12" fmla="*/ 49 w 84"/>
                <a:gd name="T13" fmla="*/ 91 h 106"/>
                <a:gd name="T14" fmla="*/ 6 w 84"/>
                <a:gd name="T15" fmla="*/ 88 h 106"/>
                <a:gd name="T16" fmla="*/ 6 w 84"/>
                <a:gd name="T17" fmla="*/ 83 h 106"/>
                <a:gd name="T18" fmla="*/ 56 w 84"/>
                <a:gd name="T19" fmla="*/ 72 h 106"/>
                <a:gd name="T20" fmla="*/ 50 w 84"/>
                <a:gd name="T21" fmla="*/ 55 h 106"/>
                <a:gd name="T22" fmla="*/ 42 w 84"/>
                <a:gd name="T23" fmla="*/ 56 h 106"/>
                <a:gd name="T24" fmla="*/ 32 w 84"/>
                <a:gd name="T25" fmla="*/ 68 h 106"/>
                <a:gd name="T26" fmla="*/ 28 w 84"/>
                <a:gd name="T27" fmla="*/ 70 h 106"/>
                <a:gd name="T28" fmla="*/ 14 w 84"/>
                <a:gd name="T29" fmla="*/ 65 h 106"/>
                <a:gd name="T30" fmla="*/ 16 w 84"/>
                <a:gd name="T31" fmla="*/ 58 h 106"/>
                <a:gd name="T32" fmla="*/ 13 w 84"/>
                <a:gd name="T33" fmla="*/ 54 h 106"/>
                <a:gd name="T34" fmla="*/ 38 w 84"/>
                <a:gd name="T35" fmla="*/ 15 h 106"/>
                <a:gd name="T36" fmla="*/ 40 w 84"/>
                <a:gd name="T37" fmla="*/ 16 h 106"/>
                <a:gd name="T38" fmla="*/ 41 w 84"/>
                <a:gd name="T39" fmla="*/ 9 h 106"/>
                <a:gd name="T40" fmla="*/ 45 w 84"/>
                <a:gd name="T41" fmla="*/ 2 h 106"/>
                <a:gd name="T42" fmla="*/ 66 w 84"/>
                <a:gd name="T43" fmla="*/ 18 h 106"/>
                <a:gd name="T44" fmla="*/ 58 w 84"/>
                <a:gd name="T45" fmla="*/ 18 h 106"/>
                <a:gd name="T46" fmla="*/ 57 w 84"/>
                <a:gd name="T47" fmla="*/ 26 h 106"/>
                <a:gd name="T48" fmla="*/ 52 w 84"/>
                <a:gd name="T49" fmla="*/ 38 h 106"/>
                <a:gd name="T50" fmla="*/ 55 w 84"/>
                <a:gd name="T51" fmla="*/ 49 h 106"/>
                <a:gd name="T52" fmla="*/ 54 w 84"/>
                <a:gd name="T53" fmla="*/ 16 h 106"/>
                <a:gd name="T54" fmla="*/ 44 w 84"/>
                <a:gd name="T55" fmla="*/ 19 h 106"/>
                <a:gd name="T56" fmla="*/ 54 w 84"/>
                <a:gd name="T57" fmla="*/ 16 h 106"/>
                <a:gd name="T58" fmla="*/ 48 w 84"/>
                <a:gd name="T59" fmla="*/ 35 h 106"/>
                <a:gd name="T60" fmla="*/ 37 w 84"/>
                <a:gd name="T61" fmla="*/ 20 h 106"/>
                <a:gd name="T62" fmla="*/ 33 w 84"/>
                <a:gd name="T63" fmla="*/ 62 h 106"/>
                <a:gd name="T64" fmla="*/ 34 w 84"/>
                <a:gd name="T65" fmla="*/ 46 h 106"/>
                <a:gd name="T66" fmla="*/ 37 w 84"/>
                <a:gd name="T67" fmla="*/ 38 h 106"/>
                <a:gd name="T68" fmla="*/ 49 w 84"/>
                <a:gd name="T69" fmla="*/ 42 h 106"/>
                <a:gd name="T70" fmla="*/ 40 w 84"/>
                <a:gd name="T71" fmla="*/ 42 h 106"/>
                <a:gd name="T72" fmla="*/ 40 w 84"/>
                <a:gd name="T73" fmla="*/ 42 h 106"/>
                <a:gd name="T74" fmla="*/ 45 w 84"/>
                <a:gd name="T75" fmla="*/ 52 h 106"/>
                <a:gd name="T76" fmla="*/ 49 w 84"/>
                <a:gd name="T77" fmla="*/ 50 h 106"/>
                <a:gd name="T78" fmla="*/ 49 w 84"/>
                <a:gd name="T79" fmla="*/ 42 h 106"/>
                <a:gd name="T80" fmla="*/ 20 w 84"/>
                <a:gd name="T81" fmla="*/ 61 h 106"/>
                <a:gd name="T82" fmla="*/ 19 w 84"/>
                <a:gd name="T83" fmla="*/ 62 h 106"/>
                <a:gd name="T84" fmla="*/ 26 w 84"/>
                <a:gd name="T85" fmla="*/ 6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106">
                  <a:moveTo>
                    <a:pt x="55" y="49"/>
                  </a:moveTo>
                  <a:cubicBezTo>
                    <a:pt x="58" y="52"/>
                    <a:pt x="61" y="56"/>
                    <a:pt x="62" y="60"/>
                  </a:cubicBezTo>
                  <a:cubicBezTo>
                    <a:pt x="64" y="63"/>
                    <a:pt x="65" y="68"/>
                    <a:pt x="65" y="72"/>
                  </a:cubicBezTo>
                  <a:cubicBezTo>
                    <a:pt x="65" y="82"/>
                    <a:pt x="61" y="90"/>
                    <a:pt x="55" y="96"/>
                  </a:cubicBezTo>
                  <a:cubicBezTo>
                    <a:pt x="54" y="97"/>
                    <a:pt x="53" y="98"/>
                    <a:pt x="53" y="98"/>
                  </a:cubicBezTo>
                  <a:cubicBezTo>
                    <a:pt x="80" y="98"/>
                    <a:pt x="80" y="98"/>
                    <a:pt x="80" y="98"/>
                  </a:cubicBezTo>
                  <a:cubicBezTo>
                    <a:pt x="82" y="98"/>
                    <a:pt x="84" y="100"/>
                    <a:pt x="84" y="102"/>
                  </a:cubicBezTo>
                  <a:cubicBezTo>
                    <a:pt x="84" y="104"/>
                    <a:pt x="82" y="106"/>
                    <a:pt x="80" y="106"/>
                  </a:cubicBezTo>
                  <a:cubicBezTo>
                    <a:pt x="54" y="106"/>
                    <a:pt x="29" y="106"/>
                    <a:pt x="4" y="106"/>
                  </a:cubicBezTo>
                  <a:cubicBezTo>
                    <a:pt x="2" y="106"/>
                    <a:pt x="0" y="104"/>
                    <a:pt x="0" y="102"/>
                  </a:cubicBezTo>
                  <a:cubicBezTo>
                    <a:pt x="0" y="100"/>
                    <a:pt x="2" y="98"/>
                    <a:pt x="4" y="98"/>
                  </a:cubicBezTo>
                  <a:cubicBezTo>
                    <a:pt x="30" y="98"/>
                    <a:pt x="30" y="98"/>
                    <a:pt x="30" y="98"/>
                  </a:cubicBezTo>
                  <a:cubicBezTo>
                    <a:pt x="31" y="98"/>
                    <a:pt x="31" y="98"/>
                    <a:pt x="31" y="98"/>
                  </a:cubicBezTo>
                  <a:cubicBezTo>
                    <a:pt x="38" y="98"/>
                    <a:pt x="44" y="95"/>
                    <a:pt x="49" y="91"/>
                  </a:cubicBezTo>
                  <a:cubicBezTo>
                    <a:pt x="50" y="90"/>
                    <a:pt x="50" y="89"/>
                    <a:pt x="51" y="88"/>
                  </a:cubicBezTo>
                  <a:cubicBezTo>
                    <a:pt x="6" y="88"/>
                    <a:pt x="6" y="88"/>
                    <a:pt x="6" y="88"/>
                  </a:cubicBezTo>
                  <a:cubicBezTo>
                    <a:pt x="5" y="88"/>
                    <a:pt x="4" y="87"/>
                    <a:pt x="4" y="86"/>
                  </a:cubicBezTo>
                  <a:cubicBezTo>
                    <a:pt x="4" y="85"/>
                    <a:pt x="5" y="83"/>
                    <a:pt x="6" y="83"/>
                  </a:cubicBezTo>
                  <a:cubicBezTo>
                    <a:pt x="54" y="83"/>
                    <a:pt x="54" y="83"/>
                    <a:pt x="54" y="83"/>
                  </a:cubicBezTo>
                  <a:cubicBezTo>
                    <a:pt x="56" y="80"/>
                    <a:pt x="56" y="76"/>
                    <a:pt x="56" y="72"/>
                  </a:cubicBezTo>
                  <a:cubicBezTo>
                    <a:pt x="56" y="69"/>
                    <a:pt x="56" y="66"/>
                    <a:pt x="55" y="63"/>
                  </a:cubicBezTo>
                  <a:cubicBezTo>
                    <a:pt x="54" y="60"/>
                    <a:pt x="52" y="58"/>
                    <a:pt x="50" y="55"/>
                  </a:cubicBezTo>
                  <a:cubicBezTo>
                    <a:pt x="49" y="56"/>
                    <a:pt x="47" y="57"/>
                    <a:pt x="45" y="57"/>
                  </a:cubicBezTo>
                  <a:cubicBezTo>
                    <a:pt x="44" y="57"/>
                    <a:pt x="43" y="57"/>
                    <a:pt x="42" y="56"/>
                  </a:cubicBezTo>
                  <a:cubicBezTo>
                    <a:pt x="35" y="67"/>
                    <a:pt x="35" y="67"/>
                    <a:pt x="35" y="67"/>
                  </a:cubicBezTo>
                  <a:cubicBezTo>
                    <a:pt x="35" y="68"/>
                    <a:pt x="33" y="68"/>
                    <a:pt x="32" y="68"/>
                  </a:cubicBezTo>
                  <a:cubicBezTo>
                    <a:pt x="30" y="66"/>
                    <a:pt x="30" y="66"/>
                    <a:pt x="30" y="66"/>
                  </a:cubicBezTo>
                  <a:cubicBezTo>
                    <a:pt x="28" y="70"/>
                    <a:pt x="28" y="70"/>
                    <a:pt x="28" y="70"/>
                  </a:cubicBezTo>
                  <a:cubicBezTo>
                    <a:pt x="27" y="71"/>
                    <a:pt x="25" y="72"/>
                    <a:pt x="24" y="71"/>
                  </a:cubicBezTo>
                  <a:cubicBezTo>
                    <a:pt x="14" y="65"/>
                    <a:pt x="14" y="65"/>
                    <a:pt x="14" y="65"/>
                  </a:cubicBezTo>
                  <a:cubicBezTo>
                    <a:pt x="13" y="65"/>
                    <a:pt x="13" y="63"/>
                    <a:pt x="14" y="62"/>
                  </a:cubicBezTo>
                  <a:cubicBezTo>
                    <a:pt x="16" y="58"/>
                    <a:pt x="16" y="58"/>
                    <a:pt x="16" y="58"/>
                  </a:cubicBezTo>
                  <a:cubicBezTo>
                    <a:pt x="13" y="57"/>
                    <a:pt x="13" y="57"/>
                    <a:pt x="13" y="57"/>
                  </a:cubicBezTo>
                  <a:cubicBezTo>
                    <a:pt x="12" y="56"/>
                    <a:pt x="12" y="55"/>
                    <a:pt x="13" y="54"/>
                  </a:cubicBezTo>
                  <a:cubicBezTo>
                    <a:pt x="34" y="16"/>
                    <a:pt x="34" y="16"/>
                    <a:pt x="34" y="16"/>
                  </a:cubicBezTo>
                  <a:cubicBezTo>
                    <a:pt x="35" y="15"/>
                    <a:pt x="37" y="14"/>
                    <a:pt x="38" y="15"/>
                  </a:cubicBezTo>
                  <a:cubicBezTo>
                    <a:pt x="38" y="15"/>
                    <a:pt x="38" y="15"/>
                    <a:pt x="38" y="15"/>
                  </a:cubicBezTo>
                  <a:cubicBezTo>
                    <a:pt x="40" y="16"/>
                    <a:pt x="40" y="16"/>
                    <a:pt x="40" y="16"/>
                  </a:cubicBezTo>
                  <a:cubicBezTo>
                    <a:pt x="44" y="10"/>
                    <a:pt x="44" y="10"/>
                    <a:pt x="44" y="10"/>
                  </a:cubicBezTo>
                  <a:cubicBezTo>
                    <a:pt x="41" y="9"/>
                    <a:pt x="41" y="9"/>
                    <a:pt x="41" y="9"/>
                  </a:cubicBezTo>
                  <a:cubicBezTo>
                    <a:pt x="39" y="7"/>
                    <a:pt x="39" y="5"/>
                    <a:pt x="40" y="3"/>
                  </a:cubicBezTo>
                  <a:cubicBezTo>
                    <a:pt x="41" y="1"/>
                    <a:pt x="43" y="0"/>
                    <a:pt x="45" y="2"/>
                  </a:cubicBezTo>
                  <a:cubicBezTo>
                    <a:pt x="52" y="5"/>
                    <a:pt x="58" y="9"/>
                    <a:pt x="64" y="12"/>
                  </a:cubicBezTo>
                  <a:cubicBezTo>
                    <a:pt x="66" y="13"/>
                    <a:pt x="67" y="16"/>
                    <a:pt x="66" y="18"/>
                  </a:cubicBezTo>
                  <a:cubicBezTo>
                    <a:pt x="64" y="20"/>
                    <a:pt x="62" y="21"/>
                    <a:pt x="60" y="19"/>
                  </a:cubicBezTo>
                  <a:cubicBezTo>
                    <a:pt x="58" y="18"/>
                    <a:pt x="58" y="18"/>
                    <a:pt x="58" y="18"/>
                  </a:cubicBezTo>
                  <a:cubicBezTo>
                    <a:pt x="54" y="24"/>
                    <a:pt x="54" y="24"/>
                    <a:pt x="54" y="24"/>
                  </a:cubicBezTo>
                  <a:cubicBezTo>
                    <a:pt x="57" y="26"/>
                    <a:pt x="57" y="26"/>
                    <a:pt x="57" y="26"/>
                  </a:cubicBezTo>
                  <a:cubicBezTo>
                    <a:pt x="58" y="26"/>
                    <a:pt x="58" y="28"/>
                    <a:pt x="57" y="29"/>
                  </a:cubicBezTo>
                  <a:cubicBezTo>
                    <a:pt x="52" y="38"/>
                    <a:pt x="52" y="38"/>
                    <a:pt x="52" y="38"/>
                  </a:cubicBezTo>
                  <a:cubicBezTo>
                    <a:pt x="55" y="40"/>
                    <a:pt x="56" y="43"/>
                    <a:pt x="56" y="46"/>
                  </a:cubicBezTo>
                  <a:cubicBezTo>
                    <a:pt x="56" y="47"/>
                    <a:pt x="56" y="48"/>
                    <a:pt x="55" y="49"/>
                  </a:cubicBezTo>
                  <a:close/>
                  <a:moveTo>
                    <a:pt x="54" y="16"/>
                  </a:moveTo>
                  <a:cubicBezTo>
                    <a:pt x="54" y="16"/>
                    <a:pt x="54" y="16"/>
                    <a:pt x="54" y="16"/>
                  </a:cubicBezTo>
                  <a:cubicBezTo>
                    <a:pt x="52" y="15"/>
                    <a:pt x="50" y="13"/>
                    <a:pt x="48" y="12"/>
                  </a:cubicBezTo>
                  <a:cubicBezTo>
                    <a:pt x="44" y="19"/>
                    <a:pt x="44" y="19"/>
                    <a:pt x="44" y="19"/>
                  </a:cubicBezTo>
                  <a:cubicBezTo>
                    <a:pt x="50" y="22"/>
                    <a:pt x="50" y="22"/>
                    <a:pt x="50" y="22"/>
                  </a:cubicBezTo>
                  <a:cubicBezTo>
                    <a:pt x="54" y="16"/>
                    <a:pt x="54" y="16"/>
                    <a:pt x="54" y="16"/>
                  </a:cubicBezTo>
                  <a:close/>
                  <a:moveTo>
                    <a:pt x="48" y="35"/>
                  </a:moveTo>
                  <a:cubicBezTo>
                    <a:pt x="48" y="35"/>
                    <a:pt x="48" y="35"/>
                    <a:pt x="48" y="35"/>
                  </a:cubicBezTo>
                  <a:cubicBezTo>
                    <a:pt x="52" y="29"/>
                    <a:pt x="52" y="29"/>
                    <a:pt x="52" y="29"/>
                  </a:cubicBezTo>
                  <a:cubicBezTo>
                    <a:pt x="47" y="26"/>
                    <a:pt x="42" y="23"/>
                    <a:pt x="37" y="20"/>
                  </a:cubicBezTo>
                  <a:cubicBezTo>
                    <a:pt x="18" y="54"/>
                    <a:pt x="18" y="54"/>
                    <a:pt x="18" y="54"/>
                  </a:cubicBezTo>
                  <a:cubicBezTo>
                    <a:pt x="23" y="57"/>
                    <a:pt x="28" y="60"/>
                    <a:pt x="33" y="62"/>
                  </a:cubicBezTo>
                  <a:cubicBezTo>
                    <a:pt x="37" y="54"/>
                    <a:pt x="37" y="54"/>
                    <a:pt x="37" y="54"/>
                  </a:cubicBezTo>
                  <a:cubicBezTo>
                    <a:pt x="35" y="52"/>
                    <a:pt x="34" y="49"/>
                    <a:pt x="34" y="46"/>
                  </a:cubicBezTo>
                  <a:cubicBezTo>
                    <a:pt x="34" y="43"/>
                    <a:pt x="35" y="40"/>
                    <a:pt x="37" y="38"/>
                  </a:cubicBezTo>
                  <a:cubicBezTo>
                    <a:pt x="37" y="38"/>
                    <a:pt x="37" y="38"/>
                    <a:pt x="37" y="38"/>
                  </a:cubicBezTo>
                  <a:cubicBezTo>
                    <a:pt x="40" y="35"/>
                    <a:pt x="44" y="34"/>
                    <a:pt x="48" y="35"/>
                  </a:cubicBezTo>
                  <a:close/>
                  <a:moveTo>
                    <a:pt x="49" y="42"/>
                  </a:moveTo>
                  <a:cubicBezTo>
                    <a:pt x="49" y="42"/>
                    <a:pt x="49" y="42"/>
                    <a:pt x="49" y="42"/>
                  </a:cubicBezTo>
                  <a:cubicBezTo>
                    <a:pt x="47" y="39"/>
                    <a:pt x="43" y="39"/>
                    <a:pt x="40" y="42"/>
                  </a:cubicBezTo>
                  <a:cubicBezTo>
                    <a:pt x="40" y="41"/>
                    <a:pt x="40" y="41"/>
                    <a:pt x="40" y="41"/>
                  </a:cubicBezTo>
                  <a:cubicBezTo>
                    <a:pt x="40" y="42"/>
                    <a:pt x="40" y="42"/>
                    <a:pt x="40" y="42"/>
                  </a:cubicBezTo>
                  <a:cubicBezTo>
                    <a:pt x="39" y="43"/>
                    <a:pt x="39" y="44"/>
                    <a:pt x="39" y="46"/>
                  </a:cubicBezTo>
                  <a:cubicBezTo>
                    <a:pt x="39" y="49"/>
                    <a:pt x="41" y="52"/>
                    <a:pt x="45" y="52"/>
                  </a:cubicBezTo>
                  <a:cubicBezTo>
                    <a:pt x="47" y="52"/>
                    <a:pt x="48" y="51"/>
                    <a:pt x="49" y="50"/>
                  </a:cubicBezTo>
                  <a:cubicBezTo>
                    <a:pt x="49" y="50"/>
                    <a:pt x="49" y="50"/>
                    <a:pt x="49" y="50"/>
                  </a:cubicBezTo>
                  <a:cubicBezTo>
                    <a:pt x="50" y="49"/>
                    <a:pt x="51" y="48"/>
                    <a:pt x="51" y="46"/>
                  </a:cubicBezTo>
                  <a:cubicBezTo>
                    <a:pt x="51" y="44"/>
                    <a:pt x="50" y="43"/>
                    <a:pt x="49" y="42"/>
                  </a:cubicBezTo>
                  <a:cubicBezTo>
                    <a:pt x="49" y="42"/>
                    <a:pt x="49" y="42"/>
                    <a:pt x="49" y="42"/>
                  </a:cubicBezTo>
                  <a:close/>
                  <a:moveTo>
                    <a:pt x="20" y="61"/>
                  </a:moveTo>
                  <a:cubicBezTo>
                    <a:pt x="20" y="61"/>
                    <a:pt x="20" y="61"/>
                    <a:pt x="20" y="61"/>
                  </a:cubicBezTo>
                  <a:cubicBezTo>
                    <a:pt x="19" y="62"/>
                    <a:pt x="19" y="62"/>
                    <a:pt x="19" y="62"/>
                  </a:cubicBezTo>
                  <a:cubicBezTo>
                    <a:pt x="25" y="66"/>
                    <a:pt x="25" y="66"/>
                    <a:pt x="25" y="66"/>
                  </a:cubicBezTo>
                  <a:cubicBezTo>
                    <a:pt x="26" y="64"/>
                    <a:pt x="26" y="64"/>
                    <a:pt x="26" y="64"/>
                  </a:cubicBezTo>
                  <a:cubicBezTo>
                    <a:pt x="20" y="61"/>
                    <a:pt x="20" y="61"/>
                    <a:pt x="20"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endParaRPr>
            </a:p>
          </p:txBody>
        </p:sp>
      </p:grpSp>
      <p:sp>
        <p:nvSpPr>
          <p:cNvPr id="19467" name="Freeform 11"/>
          <p:cNvSpPr/>
          <p:nvPr/>
        </p:nvSpPr>
        <p:spPr bwMode="auto">
          <a:xfrm>
            <a:off x="4943000" y="3560211"/>
            <a:ext cx="1176020" cy="1353820"/>
          </a:xfrm>
          <a:custGeom>
            <a:avLst/>
            <a:gdLst>
              <a:gd name="T0" fmla="*/ 638 w 638"/>
              <a:gd name="T1" fmla="*/ 552 h 734"/>
              <a:gd name="T2" fmla="*/ 638 w 638"/>
              <a:gd name="T3" fmla="*/ 183 h 734"/>
              <a:gd name="T4" fmla="*/ 319 w 638"/>
              <a:gd name="T5" fmla="*/ 0 h 734"/>
              <a:gd name="T6" fmla="*/ 0 w 638"/>
              <a:gd name="T7" fmla="*/ 183 h 734"/>
              <a:gd name="T8" fmla="*/ 0 w 638"/>
              <a:gd name="T9" fmla="*/ 552 h 734"/>
              <a:gd name="T10" fmla="*/ 319 w 638"/>
              <a:gd name="T11" fmla="*/ 734 h 734"/>
              <a:gd name="T12" fmla="*/ 638 w 638"/>
              <a:gd name="T13" fmla="*/ 552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2"/>
                </a:moveTo>
                <a:lnTo>
                  <a:pt x="638" y="183"/>
                </a:lnTo>
                <a:lnTo>
                  <a:pt x="319" y="0"/>
                </a:lnTo>
                <a:lnTo>
                  <a:pt x="0" y="183"/>
                </a:lnTo>
                <a:lnTo>
                  <a:pt x="0" y="552"/>
                </a:lnTo>
                <a:lnTo>
                  <a:pt x="319" y="734"/>
                </a:lnTo>
                <a:lnTo>
                  <a:pt x="638" y="552"/>
                </a:lnTo>
                <a:close/>
              </a:path>
            </a:pathLst>
          </a:custGeom>
          <a:solidFill>
            <a:srgbClr val="C33736"/>
          </a:solidFill>
          <a:ln>
            <a:noFill/>
          </a:ln>
        </p:spPr>
        <p:txBody>
          <a:bodyPr/>
          <a:lstStyle/>
          <a:p>
            <a:endParaRPr lang="zh-CN" altLang="en-US">
              <a:solidFill>
                <a:schemeClr val="tx1">
                  <a:lumMod val="85000"/>
                  <a:lumOff val="15000"/>
                </a:schemeClr>
              </a:solidFill>
            </a:endParaRPr>
          </a:p>
        </p:txBody>
      </p:sp>
      <p:sp>
        <p:nvSpPr>
          <p:cNvPr id="19488" name="Rectangle 32"/>
          <p:cNvSpPr>
            <a:spLocks noChangeArrowheads="1"/>
          </p:cNvSpPr>
          <p:nvPr/>
        </p:nvSpPr>
        <p:spPr bwMode="auto">
          <a:xfrm>
            <a:off x="7537166" y="1308153"/>
            <a:ext cx="3266520" cy="106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p>
            <a:pPr defTabSz="1216660">
              <a:lnSpc>
                <a:spcPct val="150000"/>
              </a:lnSpc>
              <a:spcBef>
                <a:spcPct val="20000"/>
              </a:spcBef>
              <a:defRPr/>
            </a:pPr>
            <a:r>
              <a:rPr lang="en-US" altLang="zh-CN" sz="1600" b="1">
                <a:solidFill>
                  <a:schemeClr val="tx1">
                    <a:lumMod val="85000"/>
                    <a:lumOff val="15000"/>
                  </a:schemeClr>
                </a:solidFill>
                <a:latin typeface="微软雅黑"/>
                <a:ea typeface="微软雅黑"/>
                <a:sym typeface="+mn-ea"/>
              </a:rPr>
              <a:t>Finally, the beneficiaries receive the humanitarian aid intended by the donors</a:t>
            </a:r>
            <a:endParaRPr lang="zh-CN" altLang="en-US" sz="1600" b="1">
              <a:solidFill>
                <a:schemeClr val="tx1">
                  <a:lumMod val="85000"/>
                  <a:lumOff val="15000"/>
                </a:schemeClr>
              </a:solidFill>
              <a:latin typeface="微软雅黑"/>
              <a:ea typeface="微软雅黑"/>
              <a:sym typeface="+mn-ea"/>
            </a:endParaRPr>
          </a:p>
        </p:txBody>
      </p:sp>
      <p:sp>
        <p:nvSpPr>
          <p:cNvPr id="19495" name="Rectangle 39"/>
          <p:cNvSpPr>
            <a:spLocks noChangeArrowheads="1"/>
          </p:cNvSpPr>
          <p:nvPr/>
        </p:nvSpPr>
        <p:spPr bwMode="auto">
          <a:xfrm>
            <a:off x="8118857" y="2680775"/>
            <a:ext cx="3187258" cy="106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defTabSz="1216660">
              <a:lnSpc>
                <a:spcPct val="150000"/>
              </a:lnSpc>
              <a:spcBef>
                <a:spcPct val="20000"/>
              </a:spcBef>
              <a:defRPr/>
            </a:pPr>
            <a:r>
              <a:rPr lang="en-US" altLang="zh-CN" sz="1600" b="1">
                <a:solidFill>
                  <a:schemeClr val="tx1">
                    <a:lumMod val="85000"/>
                    <a:lumOff val="15000"/>
                  </a:schemeClr>
                </a:solidFill>
                <a:latin typeface="微软雅黑" panose="020B0503020204020204" charset="-122"/>
                <a:ea typeface="微软雅黑" panose="020B0503020204020204" charset="-122"/>
                <a:sym typeface="+mn-ea"/>
              </a:rPr>
              <a:t>Local organizations physically distribute aid and services to those in need</a:t>
            </a:r>
            <a:endParaRPr lang="zh-CN" altLang="en-US" sz="16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19497" name="Rectangle 41"/>
          <p:cNvSpPr>
            <a:spLocks noChangeArrowheads="1"/>
          </p:cNvSpPr>
          <p:nvPr/>
        </p:nvSpPr>
        <p:spPr bwMode="auto">
          <a:xfrm>
            <a:off x="1903255" y="1472331"/>
            <a:ext cx="2866390" cy="69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1216660">
              <a:lnSpc>
                <a:spcPct val="150000"/>
              </a:lnSpc>
              <a:spcBef>
                <a:spcPct val="20000"/>
              </a:spcBef>
              <a:defRPr/>
            </a:pPr>
            <a:r>
              <a:rPr lang="en-US" altLang="zh-CN" sz="1600" b="1">
                <a:solidFill>
                  <a:schemeClr val="tx1">
                    <a:lumMod val="85000"/>
                    <a:lumOff val="15000"/>
                  </a:schemeClr>
                </a:solidFill>
                <a:latin typeface="微软雅黑" panose="020B0503020204020204" charset="-122"/>
                <a:ea typeface="微软雅黑" panose="020B0503020204020204" charset="-122"/>
                <a:sym typeface="+mn-ea"/>
              </a:rPr>
              <a:t>Charities launch fundraising campaigns</a:t>
            </a:r>
            <a:endParaRPr lang="zh-CN" altLang="en-US" sz="16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19498" name="Rectangle 42"/>
          <p:cNvSpPr>
            <a:spLocks noChangeArrowheads="1"/>
          </p:cNvSpPr>
          <p:nvPr/>
        </p:nvSpPr>
        <p:spPr bwMode="auto">
          <a:xfrm>
            <a:off x="807258" y="2678831"/>
            <a:ext cx="333310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p>
            <a:pPr algn="r" defTabSz="1216660">
              <a:lnSpc>
                <a:spcPct val="150000"/>
              </a:lnSpc>
              <a:spcBef>
                <a:spcPct val="20000"/>
              </a:spcBef>
              <a:defRPr/>
            </a:pPr>
            <a:r>
              <a:rPr lang="en-US" altLang="zh-CN" sz="1600" b="1">
                <a:solidFill>
                  <a:schemeClr val="tx1">
                    <a:lumMod val="85000"/>
                    <a:lumOff val="15000"/>
                  </a:schemeClr>
                </a:solidFill>
                <a:latin typeface="微软雅黑"/>
                <a:ea typeface="微软雅黑"/>
                <a:sym typeface="+mn-ea"/>
              </a:rPr>
              <a:t>Donations are accounted by the charity administration</a:t>
            </a:r>
            <a:endParaRPr lang="zh-CN" altLang="en-US" sz="1000">
              <a:solidFill>
                <a:schemeClr val="tx1">
                  <a:lumMod val="85000"/>
                  <a:lumOff val="15000"/>
                </a:schemeClr>
              </a:solidFill>
              <a:latin typeface="微软雅黑"/>
              <a:ea typeface="微软雅黑"/>
              <a:sym typeface="+mn-ea"/>
            </a:endParaRPr>
          </a:p>
          <a:p>
            <a:pPr algn="r">
              <a:buFont typeface="Arial" panose="020B0604020202020204" pitchFamily="34" charset="0"/>
              <a:buNone/>
            </a:pPr>
            <a:r>
              <a:rPr lang="en-US" altLang="zh-CN" sz="800">
                <a:solidFill>
                  <a:schemeClr val="tx1">
                    <a:lumMod val="85000"/>
                    <a:lumOff val="15000"/>
                  </a:schemeClr>
                </a:solidFill>
                <a:latin typeface="微软雅黑 Light" panose="020B0502040204020203" pitchFamily="34" charset="-122"/>
                <a:ea typeface="微软雅黑 Light" panose="020B0502040204020203" pitchFamily="34" charset="-122"/>
              </a:rPr>
              <a:t>. </a:t>
            </a:r>
          </a:p>
        </p:txBody>
      </p:sp>
      <p:sp>
        <p:nvSpPr>
          <p:cNvPr id="19499" name="Rectangle 43"/>
          <p:cNvSpPr>
            <a:spLocks noChangeArrowheads="1"/>
          </p:cNvSpPr>
          <p:nvPr/>
        </p:nvSpPr>
        <p:spPr bwMode="auto">
          <a:xfrm>
            <a:off x="1903255" y="4025154"/>
            <a:ext cx="2866390" cy="69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p>
            <a:pPr algn="r" defTabSz="1216660">
              <a:lnSpc>
                <a:spcPct val="150000"/>
              </a:lnSpc>
              <a:spcBef>
                <a:spcPct val="20000"/>
              </a:spcBef>
              <a:defRPr/>
            </a:pPr>
            <a:r>
              <a:rPr lang="en-US" altLang="zh-CN" sz="1600" b="1">
                <a:solidFill>
                  <a:schemeClr val="tx1">
                    <a:lumMod val="85000"/>
                    <a:lumOff val="15000"/>
                  </a:schemeClr>
                </a:solidFill>
                <a:latin typeface="微软雅黑"/>
                <a:ea typeface="微软雅黑"/>
                <a:sym typeface="+mn-ea"/>
              </a:rPr>
              <a:t>Charities contact services to arrange service logistics </a:t>
            </a:r>
            <a:endParaRPr lang="en-US" altLang="zh-CN" sz="1600" b="1">
              <a:solidFill>
                <a:schemeClr val="tx1">
                  <a:lumMod val="85000"/>
                  <a:lumOff val="15000"/>
                </a:schemeClr>
              </a:solidFill>
              <a:latin typeface="微软雅黑"/>
              <a:ea typeface="微软雅黑"/>
            </a:endParaRPr>
          </a:p>
        </p:txBody>
      </p:sp>
      <p:sp>
        <p:nvSpPr>
          <p:cNvPr id="7" name="Rectangle 42"/>
          <p:cNvSpPr>
            <a:spLocks noChangeArrowheads="1"/>
          </p:cNvSpPr>
          <p:nvPr/>
        </p:nvSpPr>
        <p:spPr bwMode="auto">
          <a:xfrm>
            <a:off x="7544564" y="4084339"/>
            <a:ext cx="2867025" cy="127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spAutoFit/>
          </a:bodyPr>
          <a:lstStyle/>
          <a:p>
            <a:pPr defTabSz="1216660">
              <a:lnSpc>
                <a:spcPct val="150000"/>
              </a:lnSpc>
              <a:spcBef>
                <a:spcPct val="20000"/>
              </a:spcBef>
              <a:defRPr/>
            </a:pPr>
            <a:r>
              <a:rPr lang="en-US" altLang="zh-CN" sz="1600" b="1">
                <a:solidFill>
                  <a:schemeClr val="tx1">
                    <a:lumMod val="85000"/>
                    <a:lumOff val="15000"/>
                  </a:schemeClr>
                </a:solidFill>
                <a:latin typeface="微软雅黑"/>
                <a:ea typeface="微软雅黑"/>
                <a:sym typeface="+mn-ea"/>
              </a:rPr>
              <a:t>Charities pay organizations &amp; their workers before provision of service</a:t>
            </a:r>
            <a:endParaRPr lang="en-US" altLang="zh-CN" sz="1600" b="1">
              <a:solidFill>
                <a:schemeClr val="tx1">
                  <a:lumMod val="85000"/>
                  <a:lumOff val="15000"/>
                </a:schemeClr>
              </a:solidFill>
              <a:latin typeface="微软雅黑"/>
              <a:ea typeface="微软雅黑"/>
            </a:endParaRPr>
          </a:p>
          <a:p>
            <a:pPr algn="l" defTabSz="914400">
              <a:lnSpc>
                <a:spcPct val="150000"/>
              </a:lnSpc>
            </a:pPr>
            <a:endParaRPr lang="en-US" altLang="zh-CN" sz="8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28" name="Freeform 26">
            <a:extLst>
              <a:ext uri="{FF2B5EF4-FFF2-40B4-BE49-F238E27FC236}">
                <a16:creationId xmlns:a16="http://schemas.microsoft.com/office/drawing/2014/main" id="{7CAA9A46-0A50-E140-8A36-0D1DEA01D6B3}"/>
              </a:ext>
            </a:extLst>
          </p:cNvPr>
          <p:cNvSpPr>
            <a:spLocks noEditPoints="1"/>
          </p:cNvSpPr>
          <p:nvPr/>
        </p:nvSpPr>
        <p:spPr bwMode="auto">
          <a:xfrm>
            <a:off x="7136607" y="3006977"/>
            <a:ext cx="405765" cy="409575"/>
          </a:xfrm>
          <a:custGeom>
            <a:avLst/>
            <a:gdLst>
              <a:gd name="T0" fmla="*/ 52 w 105"/>
              <a:gd name="T1" fmla="*/ 0 h 106"/>
              <a:gd name="T2" fmla="*/ 89 w 105"/>
              <a:gd name="T3" fmla="*/ 16 h 106"/>
              <a:gd name="T4" fmla="*/ 90 w 105"/>
              <a:gd name="T5" fmla="*/ 16 h 106"/>
              <a:gd name="T6" fmla="*/ 105 w 105"/>
              <a:gd name="T7" fmla="*/ 53 h 106"/>
              <a:gd name="T8" fmla="*/ 89 w 105"/>
              <a:gd name="T9" fmla="*/ 90 h 106"/>
              <a:gd name="T10" fmla="*/ 89 w 105"/>
              <a:gd name="T11" fmla="*/ 90 h 106"/>
              <a:gd name="T12" fmla="*/ 52 w 105"/>
              <a:gd name="T13" fmla="*/ 106 h 106"/>
              <a:gd name="T14" fmla="*/ 15 w 105"/>
              <a:gd name="T15" fmla="*/ 90 h 106"/>
              <a:gd name="T16" fmla="*/ 0 w 105"/>
              <a:gd name="T17" fmla="*/ 53 h 106"/>
              <a:gd name="T18" fmla="*/ 15 w 105"/>
              <a:gd name="T19" fmla="*/ 16 h 106"/>
              <a:gd name="T20" fmla="*/ 15 w 105"/>
              <a:gd name="T21" fmla="*/ 16 h 106"/>
              <a:gd name="T22" fmla="*/ 15 w 105"/>
              <a:gd name="T23" fmla="*/ 16 h 106"/>
              <a:gd name="T24" fmla="*/ 52 w 105"/>
              <a:gd name="T25" fmla="*/ 0 h 106"/>
              <a:gd name="T26" fmla="*/ 75 w 105"/>
              <a:gd name="T27" fmla="*/ 49 h 106"/>
              <a:gd name="T28" fmla="*/ 75 w 105"/>
              <a:gd name="T29" fmla="*/ 49 h 106"/>
              <a:gd name="T30" fmla="*/ 56 w 105"/>
              <a:gd name="T31" fmla="*/ 49 h 106"/>
              <a:gd name="T32" fmla="*/ 56 w 105"/>
              <a:gd name="T33" fmla="*/ 17 h 106"/>
              <a:gd name="T34" fmla="*/ 52 w 105"/>
              <a:gd name="T35" fmla="*/ 13 h 106"/>
              <a:gd name="T36" fmla="*/ 48 w 105"/>
              <a:gd name="T37" fmla="*/ 17 h 106"/>
              <a:gd name="T38" fmla="*/ 48 w 105"/>
              <a:gd name="T39" fmla="*/ 53 h 106"/>
              <a:gd name="T40" fmla="*/ 48 w 105"/>
              <a:gd name="T41" fmla="*/ 53 h 106"/>
              <a:gd name="T42" fmla="*/ 52 w 105"/>
              <a:gd name="T43" fmla="*/ 57 h 106"/>
              <a:gd name="T44" fmla="*/ 75 w 105"/>
              <a:gd name="T45" fmla="*/ 57 h 106"/>
              <a:gd name="T46" fmla="*/ 79 w 105"/>
              <a:gd name="T47" fmla="*/ 53 h 106"/>
              <a:gd name="T48" fmla="*/ 75 w 105"/>
              <a:gd name="T49" fmla="*/ 49 h 106"/>
              <a:gd name="T50" fmla="*/ 84 w 105"/>
              <a:gd name="T51" fmla="*/ 22 h 106"/>
              <a:gd name="T52" fmla="*/ 84 w 105"/>
              <a:gd name="T53" fmla="*/ 22 h 106"/>
              <a:gd name="T54" fmla="*/ 52 w 105"/>
              <a:gd name="T55" fmla="*/ 8 h 106"/>
              <a:gd name="T56" fmla="*/ 21 w 105"/>
              <a:gd name="T57" fmla="*/ 21 h 106"/>
              <a:gd name="T58" fmla="*/ 21 w 105"/>
              <a:gd name="T59" fmla="*/ 22 h 106"/>
              <a:gd name="T60" fmla="*/ 8 w 105"/>
              <a:gd name="T61" fmla="*/ 53 h 106"/>
              <a:gd name="T62" fmla="*/ 21 w 105"/>
              <a:gd name="T63" fmla="*/ 84 h 106"/>
              <a:gd name="T64" fmla="*/ 52 w 105"/>
              <a:gd name="T65" fmla="*/ 98 h 106"/>
              <a:gd name="T66" fmla="*/ 83 w 105"/>
              <a:gd name="T67" fmla="*/ 85 h 106"/>
              <a:gd name="T68" fmla="*/ 84 w 105"/>
              <a:gd name="T69" fmla="*/ 84 h 106"/>
              <a:gd name="T70" fmla="*/ 97 w 105"/>
              <a:gd name="T71" fmla="*/ 53 h 106"/>
              <a:gd name="T72" fmla="*/ 84 w 105"/>
              <a:gd name="T73" fmla="*/ 22 h 106"/>
              <a:gd name="T74" fmla="*/ 84 w 105"/>
              <a:gd name="T75"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6">
                <a:moveTo>
                  <a:pt x="52" y="0"/>
                </a:moveTo>
                <a:cubicBezTo>
                  <a:pt x="67" y="0"/>
                  <a:pt x="80" y="6"/>
                  <a:pt x="89" y="16"/>
                </a:cubicBezTo>
                <a:cubicBezTo>
                  <a:pt x="90" y="16"/>
                  <a:pt x="90" y="16"/>
                  <a:pt x="90" y="16"/>
                </a:cubicBezTo>
                <a:cubicBezTo>
                  <a:pt x="99" y="26"/>
                  <a:pt x="105" y="39"/>
                  <a:pt x="105" y="53"/>
                </a:cubicBezTo>
                <a:cubicBezTo>
                  <a:pt x="105" y="68"/>
                  <a:pt x="99" y="81"/>
                  <a:pt x="89" y="90"/>
                </a:cubicBezTo>
                <a:cubicBezTo>
                  <a:pt x="89" y="90"/>
                  <a:pt x="89" y="90"/>
                  <a:pt x="89" y="90"/>
                </a:cubicBezTo>
                <a:cubicBezTo>
                  <a:pt x="80" y="100"/>
                  <a:pt x="67" y="106"/>
                  <a:pt x="52" y="106"/>
                </a:cubicBezTo>
                <a:cubicBezTo>
                  <a:pt x="38" y="106"/>
                  <a:pt x="24" y="100"/>
                  <a:pt x="15" y="90"/>
                </a:cubicBezTo>
                <a:cubicBezTo>
                  <a:pt x="5" y="81"/>
                  <a:pt x="0" y="68"/>
                  <a:pt x="0" y="53"/>
                </a:cubicBezTo>
                <a:cubicBezTo>
                  <a:pt x="0" y="39"/>
                  <a:pt x="5" y="25"/>
                  <a:pt x="15" y="16"/>
                </a:cubicBezTo>
                <a:cubicBezTo>
                  <a:pt x="15" y="16"/>
                  <a:pt x="15" y="16"/>
                  <a:pt x="15" y="16"/>
                </a:cubicBezTo>
                <a:cubicBezTo>
                  <a:pt x="15" y="16"/>
                  <a:pt x="15" y="16"/>
                  <a:pt x="15" y="16"/>
                </a:cubicBezTo>
                <a:cubicBezTo>
                  <a:pt x="24" y="6"/>
                  <a:pt x="38" y="0"/>
                  <a:pt x="52" y="0"/>
                </a:cubicBezTo>
                <a:close/>
                <a:moveTo>
                  <a:pt x="75" y="49"/>
                </a:moveTo>
                <a:cubicBezTo>
                  <a:pt x="75" y="49"/>
                  <a:pt x="75" y="49"/>
                  <a:pt x="75" y="49"/>
                </a:cubicBezTo>
                <a:cubicBezTo>
                  <a:pt x="56" y="49"/>
                  <a:pt x="56" y="49"/>
                  <a:pt x="56" y="49"/>
                </a:cubicBezTo>
                <a:cubicBezTo>
                  <a:pt x="56" y="17"/>
                  <a:pt x="56" y="17"/>
                  <a:pt x="56" y="17"/>
                </a:cubicBezTo>
                <a:cubicBezTo>
                  <a:pt x="56" y="15"/>
                  <a:pt x="54" y="13"/>
                  <a:pt x="52" y="13"/>
                </a:cubicBezTo>
                <a:cubicBezTo>
                  <a:pt x="50" y="13"/>
                  <a:pt x="48" y="15"/>
                  <a:pt x="48" y="17"/>
                </a:cubicBezTo>
                <a:cubicBezTo>
                  <a:pt x="48" y="53"/>
                  <a:pt x="48" y="53"/>
                  <a:pt x="48" y="53"/>
                </a:cubicBezTo>
                <a:cubicBezTo>
                  <a:pt x="48" y="53"/>
                  <a:pt x="48" y="53"/>
                  <a:pt x="48" y="53"/>
                </a:cubicBezTo>
                <a:cubicBezTo>
                  <a:pt x="48" y="55"/>
                  <a:pt x="50" y="57"/>
                  <a:pt x="52" y="57"/>
                </a:cubicBezTo>
                <a:cubicBezTo>
                  <a:pt x="75" y="57"/>
                  <a:pt x="75" y="57"/>
                  <a:pt x="75" y="57"/>
                </a:cubicBezTo>
                <a:cubicBezTo>
                  <a:pt x="77" y="57"/>
                  <a:pt x="79" y="55"/>
                  <a:pt x="79" y="53"/>
                </a:cubicBezTo>
                <a:cubicBezTo>
                  <a:pt x="79" y="51"/>
                  <a:pt x="77" y="49"/>
                  <a:pt x="75" y="49"/>
                </a:cubicBezTo>
                <a:close/>
                <a:moveTo>
                  <a:pt x="84" y="22"/>
                </a:moveTo>
                <a:cubicBezTo>
                  <a:pt x="84" y="22"/>
                  <a:pt x="84" y="22"/>
                  <a:pt x="84" y="22"/>
                </a:cubicBezTo>
                <a:cubicBezTo>
                  <a:pt x="76" y="13"/>
                  <a:pt x="64" y="8"/>
                  <a:pt x="52" y="8"/>
                </a:cubicBezTo>
                <a:cubicBezTo>
                  <a:pt x="40" y="8"/>
                  <a:pt x="29" y="13"/>
                  <a:pt x="21" y="21"/>
                </a:cubicBezTo>
                <a:cubicBezTo>
                  <a:pt x="21" y="22"/>
                  <a:pt x="21" y="22"/>
                  <a:pt x="21" y="22"/>
                </a:cubicBezTo>
                <a:cubicBezTo>
                  <a:pt x="13" y="30"/>
                  <a:pt x="8" y="41"/>
                  <a:pt x="8" y="53"/>
                </a:cubicBezTo>
                <a:cubicBezTo>
                  <a:pt x="8" y="65"/>
                  <a:pt x="13" y="76"/>
                  <a:pt x="21" y="84"/>
                </a:cubicBezTo>
                <a:cubicBezTo>
                  <a:pt x="29" y="93"/>
                  <a:pt x="40" y="98"/>
                  <a:pt x="52" y="98"/>
                </a:cubicBezTo>
                <a:cubicBezTo>
                  <a:pt x="64" y="98"/>
                  <a:pt x="75" y="93"/>
                  <a:pt x="83" y="85"/>
                </a:cubicBezTo>
                <a:cubicBezTo>
                  <a:pt x="84" y="84"/>
                  <a:pt x="84" y="84"/>
                  <a:pt x="84" y="84"/>
                </a:cubicBezTo>
                <a:cubicBezTo>
                  <a:pt x="92" y="76"/>
                  <a:pt x="97" y="65"/>
                  <a:pt x="97" y="53"/>
                </a:cubicBezTo>
                <a:cubicBezTo>
                  <a:pt x="97" y="41"/>
                  <a:pt x="92" y="30"/>
                  <a:pt x="84" y="22"/>
                </a:cubicBezTo>
                <a:cubicBezTo>
                  <a:pt x="84" y="22"/>
                  <a:pt x="84" y="22"/>
                  <a:pt x="8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endParaRPr>
          </a:p>
        </p:txBody>
      </p:sp>
      <p:sp>
        <p:nvSpPr>
          <p:cNvPr id="29" name="Freeform 109">
            <a:extLst>
              <a:ext uri="{FF2B5EF4-FFF2-40B4-BE49-F238E27FC236}">
                <a16:creationId xmlns:a16="http://schemas.microsoft.com/office/drawing/2014/main" id="{BEE6E096-5917-8140-A954-2642CCAC6AF5}"/>
              </a:ext>
            </a:extLst>
          </p:cNvPr>
          <p:cNvSpPr>
            <a:spLocks noChangeArrowheads="1"/>
          </p:cNvSpPr>
          <p:nvPr/>
        </p:nvSpPr>
        <p:spPr bwMode="auto">
          <a:xfrm>
            <a:off x="6534310" y="1947311"/>
            <a:ext cx="403860" cy="403860"/>
          </a:xfrm>
          <a:custGeom>
            <a:avLst/>
            <a:gdLst>
              <a:gd name="T0" fmla="*/ 324 w 634"/>
              <a:gd name="T1" fmla="*/ 0 h 634"/>
              <a:gd name="T2" fmla="*/ 324 w 634"/>
              <a:gd name="T3" fmla="*/ 633 h 634"/>
              <a:gd name="T4" fmla="*/ 324 w 634"/>
              <a:gd name="T5" fmla="*/ 0 h 634"/>
              <a:gd name="T6" fmla="*/ 545 w 634"/>
              <a:gd name="T7" fmla="*/ 162 h 634"/>
              <a:gd name="T8" fmla="*/ 442 w 634"/>
              <a:gd name="T9" fmla="*/ 294 h 634"/>
              <a:gd name="T10" fmla="*/ 545 w 634"/>
              <a:gd name="T11" fmla="*/ 162 h 634"/>
              <a:gd name="T12" fmla="*/ 516 w 634"/>
              <a:gd name="T13" fmla="*/ 133 h 634"/>
              <a:gd name="T14" fmla="*/ 383 w 634"/>
              <a:gd name="T15" fmla="*/ 59 h 634"/>
              <a:gd name="T16" fmla="*/ 236 w 634"/>
              <a:gd name="T17" fmla="*/ 294 h 634"/>
              <a:gd name="T18" fmla="*/ 251 w 634"/>
              <a:gd name="T19" fmla="*/ 192 h 634"/>
              <a:gd name="T20" fmla="*/ 383 w 634"/>
              <a:gd name="T21" fmla="*/ 192 h 634"/>
              <a:gd name="T22" fmla="*/ 236 w 634"/>
              <a:gd name="T23" fmla="*/ 294 h 634"/>
              <a:gd name="T24" fmla="*/ 398 w 634"/>
              <a:gd name="T25" fmla="*/ 339 h 634"/>
              <a:gd name="T26" fmla="*/ 324 w 634"/>
              <a:gd name="T27" fmla="*/ 442 h 634"/>
              <a:gd name="T28" fmla="*/ 236 w 634"/>
              <a:gd name="T29" fmla="*/ 339 h 634"/>
              <a:gd name="T30" fmla="*/ 295 w 634"/>
              <a:gd name="T31" fmla="*/ 44 h 634"/>
              <a:gd name="T32" fmla="*/ 324 w 634"/>
              <a:gd name="T33" fmla="*/ 44 h 634"/>
              <a:gd name="T34" fmla="*/ 383 w 634"/>
              <a:gd name="T35" fmla="*/ 162 h 634"/>
              <a:gd name="T36" fmla="*/ 265 w 634"/>
              <a:gd name="T37" fmla="*/ 162 h 634"/>
              <a:gd name="T38" fmla="*/ 251 w 634"/>
              <a:gd name="T39" fmla="*/ 59 h 634"/>
              <a:gd name="T40" fmla="*/ 221 w 634"/>
              <a:gd name="T41" fmla="*/ 147 h 634"/>
              <a:gd name="T42" fmla="*/ 251 w 634"/>
              <a:gd name="T43" fmla="*/ 59 h 634"/>
              <a:gd name="T44" fmla="*/ 89 w 634"/>
              <a:gd name="T45" fmla="*/ 162 h 634"/>
              <a:gd name="T46" fmla="*/ 207 w 634"/>
              <a:gd name="T47" fmla="*/ 294 h 634"/>
              <a:gd name="T48" fmla="*/ 89 w 634"/>
              <a:gd name="T49" fmla="*/ 162 h 634"/>
              <a:gd name="T50" fmla="*/ 89 w 634"/>
              <a:gd name="T51" fmla="*/ 471 h 634"/>
              <a:gd name="T52" fmla="*/ 207 w 634"/>
              <a:gd name="T53" fmla="*/ 339 h 634"/>
              <a:gd name="T54" fmla="*/ 89 w 634"/>
              <a:gd name="T55" fmla="*/ 471 h 634"/>
              <a:gd name="T56" fmla="*/ 118 w 634"/>
              <a:gd name="T57" fmla="*/ 501 h 634"/>
              <a:gd name="T58" fmla="*/ 251 w 634"/>
              <a:gd name="T59" fmla="*/ 589 h 634"/>
              <a:gd name="T60" fmla="*/ 339 w 634"/>
              <a:gd name="T61" fmla="*/ 589 h 634"/>
              <a:gd name="T62" fmla="*/ 324 w 634"/>
              <a:gd name="T63" fmla="*/ 589 h 634"/>
              <a:gd name="T64" fmla="*/ 265 w 634"/>
              <a:gd name="T65" fmla="*/ 471 h 634"/>
              <a:gd name="T66" fmla="*/ 383 w 634"/>
              <a:gd name="T67" fmla="*/ 471 h 634"/>
              <a:gd name="T68" fmla="*/ 383 w 634"/>
              <a:gd name="T69" fmla="*/ 589 h 634"/>
              <a:gd name="T70" fmla="*/ 412 w 634"/>
              <a:gd name="T71" fmla="*/ 486 h 634"/>
              <a:gd name="T72" fmla="*/ 383 w 634"/>
              <a:gd name="T73" fmla="*/ 589 h 634"/>
              <a:gd name="T74" fmla="*/ 545 w 634"/>
              <a:gd name="T75" fmla="*/ 471 h 634"/>
              <a:gd name="T76" fmla="*/ 442 w 634"/>
              <a:gd name="T77" fmla="*/ 339 h 634"/>
              <a:gd name="T78" fmla="*/ 545 w 634"/>
              <a:gd name="T79" fmla="*/ 47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34">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chemeClr val="bg1"/>
          </a:solidFill>
          <a:ln>
            <a:noFill/>
          </a:ln>
          <a:effectLst/>
        </p:spPr>
        <p:txBody>
          <a:bodyPr wrap="none" anchor="ctr"/>
          <a:lstStyle/>
          <a:p>
            <a:pPr>
              <a:defRPr/>
            </a:pPr>
            <a:endParaRPr lang="en-US">
              <a:latin typeface="Lato Light" panose="020F0502020204030203"/>
              <a:ea typeface="+mn-ea"/>
              <a:cs typeface="+mn-cs"/>
            </a:endParaRPr>
          </a:p>
        </p:txBody>
      </p:sp>
      <p:sp>
        <p:nvSpPr>
          <p:cNvPr id="31" name="AutoShape 97">
            <a:extLst>
              <a:ext uri="{FF2B5EF4-FFF2-40B4-BE49-F238E27FC236}">
                <a16:creationId xmlns:a16="http://schemas.microsoft.com/office/drawing/2014/main" id="{47FAAD73-2D0A-484F-B2D9-92BAEDF8A299}"/>
              </a:ext>
            </a:extLst>
          </p:cNvPr>
          <p:cNvSpPr/>
          <p:nvPr/>
        </p:nvSpPr>
        <p:spPr bwMode="auto">
          <a:xfrm>
            <a:off x="5371307" y="4025031"/>
            <a:ext cx="319405" cy="4654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solidFill>
            <a:schemeClr val="bg1"/>
          </a:solidFill>
          <a:ln>
            <a:noFill/>
          </a:ln>
          <a:effectLst/>
        </p:spPr>
        <p:txBody>
          <a:bodyPr lIns="19050" tIns="19050" rIns="19050" bIns="19050" anchor="ctr"/>
          <a:lstStyle/>
          <a:p>
            <a:pPr algn="ctr" defTabSz="228600" eaLnBrk="1">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2" name="AutoShape 113">
            <a:extLst>
              <a:ext uri="{FF2B5EF4-FFF2-40B4-BE49-F238E27FC236}">
                <a16:creationId xmlns:a16="http://schemas.microsoft.com/office/drawing/2014/main" id="{B6BDC775-2958-7A4E-97CA-5094C782BA61}"/>
              </a:ext>
            </a:extLst>
          </p:cNvPr>
          <p:cNvSpPr/>
          <p:nvPr/>
        </p:nvSpPr>
        <p:spPr bwMode="auto">
          <a:xfrm>
            <a:off x="5355873" y="1934730"/>
            <a:ext cx="319405" cy="4654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p:spPr>
        <p:txBody>
          <a:bodyPr lIns="19050" tIns="19050" rIns="19050" bIns="19050" anchor="ctr"/>
          <a:lstStyle/>
          <a:p>
            <a:pPr algn="ctr" defTabSz="228600" eaLnBrk="1">
              <a:defRPr/>
            </a:pPr>
            <a:endParaRPr lang="en-US">
              <a:latin typeface="+mn-lt"/>
              <a:sym typeface="Gill Sans" charset="0"/>
            </a:endParaRPr>
          </a:p>
        </p:txBody>
      </p:sp>
      <p:sp>
        <p:nvSpPr>
          <p:cNvPr id="4" name="Circular Arrow 3">
            <a:extLst>
              <a:ext uri="{FF2B5EF4-FFF2-40B4-BE49-F238E27FC236}">
                <a16:creationId xmlns:a16="http://schemas.microsoft.com/office/drawing/2014/main" id="{52FB8301-5E59-8443-9547-764EACF55511}"/>
              </a:ext>
            </a:extLst>
          </p:cNvPr>
          <p:cNvSpPr/>
          <p:nvPr/>
        </p:nvSpPr>
        <p:spPr>
          <a:xfrm rot="12337570" flipH="1">
            <a:off x="5782112" y="2494025"/>
            <a:ext cx="820222" cy="1139063"/>
          </a:xfrm>
          <a:prstGeom prst="circular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ln w="0"/>
              <a:solidFill>
                <a:schemeClr val="tx1"/>
              </a:solidFill>
              <a:effectLst>
                <a:outerShdw blurRad="38100" dist="19050" dir="2700000" algn="tl" rotWithShape="0">
                  <a:schemeClr val="dk1">
                    <a:alpha val="40000"/>
                  </a:schemeClr>
                </a:outerShdw>
              </a:effectLst>
            </a:endParaRPr>
          </a:p>
        </p:txBody>
      </p:sp>
      <p:sp>
        <p:nvSpPr>
          <p:cNvPr id="35" name="圆角矩形 1">
            <a:extLst>
              <a:ext uri="{FF2B5EF4-FFF2-40B4-BE49-F238E27FC236}">
                <a16:creationId xmlns:a16="http://schemas.microsoft.com/office/drawing/2014/main" id="{333F5B4D-7F41-4CC9-82A1-0F8991843CCF}"/>
              </a:ext>
            </a:extLst>
          </p:cNvPr>
          <p:cNvSpPr/>
          <p:nvPr/>
        </p:nvSpPr>
        <p:spPr>
          <a:xfrm>
            <a:off x="1715021" y="5632086"/>
            <a:ext cx="9044732" cy="950649"/>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a:latin typeface="微软雅黑" panose="020B0503020204020204" charset="-122"/>
              <a:ea typeface="微软雅黑" panose="020B0503020204020204" charset="-122"/>
            </a:endParaRPr>
          </a:p>
        </p:txBody>
      </p:sp>
      <p:pic>
        <p:nvPicPr>
          <p:cNvPr id="36" name="Picture 7" descr="A close up of a logo&#10;&#10;Description generated with very high confidence">
            <a:extLst>
              <a:ext uri="{FF2B5EF4-FFF2-40B4-BE49-F238E27FC236}">
                <a16:creationId xmlns:a16="http://schemas.microsoft.com/office/drawing/2014/main" id="{472FD215-D5A1-418E-A353-1A76101DB4EE}"/>
              </a:ext>
            </a:extLst>
          </p:cNvPr>
          <p:cNvPicPr>
            <a:picLocks noChangeAspect="1"/>
          </p:cNvPicPr>
          <p:nvPr/>
        </p:nvPicPr>
        <p:blipFill>
          <a:blip r:embed="rId3"/>
          <a:stretch>
            <a:fillRect/>
          </a:stretch>
        </p:blipFill>
        <p:spPr>
          <a:xfrm>
            <a:off x="3472925" y="5725633"/>
            <a:ext cx="785120" cy="770324"/>
          </a:xfrm>
          <a:prstGeom prst="rect">
            <a:avLst/>
          </a:prstGeom>
        </p:spPr>
      </p:pic>
      <p:sp>
        <p:nvSpPr>
          <p:cNvPr id="42" name="Rectangle 41">
            <a:extLst>
              <a:ext uri="{FF2B5EF4-FFF2-40B4-BE49-F238E27FC236}">
                <a16:creationId xmlns:a16="http://schemas.microsoft.com/office/drawing/2014/main" id="{4B384375-F651-4791-97B2-048C1D1367BF}"/>
              </a:ext>
            </a:extLst>
          </p:cNvPr>
          <p:cNvSpPr>
            <a:spLocks noChangeArrowheads="1"/>
          </p:cNvSpPr>
          <p:nvPr/>
        </p:nvSpPr>
        <p:spPr bwMode="auto">
          <a:xfrm>
            <a:off x="3735015" y="5901300"/>
            <a:ext cx="2659244" cy="32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a:lnSpc>
                <a:spcPct val="150000"/>
              </a:lnSpc>
              <a:spcBef>
                <a:spcPct val="20000"/>
              </a:spcBef>
              <a:defRPr/>
            </a:pPr>
            <a:r>
              <a:rPr lang="en-US" altLang="zh-CN" sz="1600" b="1">
                <a:solidFill>
                  <a:schemeClr val="tx1">
                    <a:lumMod val="85000"/>
                    <a:lumOff val="15000"/>
                  </a:schemeClr>
                </a:solidFill>
                <a:latin typeface="微软雅黑"/>
                <a:ea typeface="微软雅黑"/>
                <a:sym typeface="+mn-ea"/>
              </a:rPr>
              <a:t>Payment    </a:t>
            </a:r>
            <a:r>
              <a:rPr lang="en-US" altLang="zh-CN" sz="1200" b="1">
                <a:solidFill>
                  <a:schemeClr val="tx1">
                    <a:lumMod val="85000"/>
                    <a:lumOff val="15000"/>
                  </a:schemeClr>
                </a:solidFill>
                <a:latin typeface="微软雅黑"/>
                <a:ea typeface="微软雅黑"/>
                <a:sym typeface="+mn-ea"/>
              </a:rPr>
              <a:t> </a:t>
            </a:r>
            <a:endParaRPr lang="en-US" altLang="zh-CN" sz="1200" b="1">
              <a:solidFill>
                <a:schemeClr val="tx1">
                  <a:lumMod val="85000"/>
                  <a:lumOff val="15000"/>
                </a:schemeClr>
              </a:solidFill>
              <a:latin typeface="微软雅黑"/>
              <a:ea typeface="微软雅黑"/>
            </a:endParaRPr>
          </a:p>
        </p:txBody>
      </p:sp>
      <p:pic>
        <p:nvPicPr>
          <p:cNvPr id="43" name="Picture 4" descr="A close up of a logo&#10;&#10;Description generated with very high confidence">
            <a:extLst>
              <a:ext uri="{FF2B5EF4-FFF2-40B4-BE49-F238E27FC236}">
                <a16:creationId xmlns:a16="http://schemas.microsoft.com/office/drawing/2014/main" id="{B71D6416-B96A-4EC9-AF6C-D8D43C657814}"/>
              </a:ext>
            </a:extLst>
          </p:cNvPr>
          <p:cNvPicPr>
            <a:picLocks noChangeAspect="1"/>
          </p:cNvPicPr>
          <p:nvPr/>
        </p:nvPicPr>
        <p:blipFill>
          <a:blip r:embed="rId4"/>
          <a:stretch>
            <a:fillRect/>
          </a:stretch>
        </p:blipFill>
        <p:spPr>
          <a:xfrm>
            <a:off x="6122632" y="5475302"/>
            <a:ext cx="1263590" cy="1270988"/>
          </a:xfrm>
          <a:prstGeom prst="rect">
            <a:avLst/>
          </a:prstGeom>
        </p:spPr>
      </p:pic>
      <p:sp>
        <p:nvSpPr>
          <p:cNvPr id="44" name="Rectangle 43">
            <a:extLst>
              <a:ext uri="{FF2B5EF4-FFF2-40B4-BE49-F238E27FC236}">
                <a16:creationId xmlns:a16="http://schemas.microsoft.com/office/drawing/2014/main" id="{DE68B7D3-C770-4857-80E6-4ECDE7247888}"/>
              </a:ext>
            </a:extLst>
          </p:cNvPr>
          <p:cNvSpPr>
            <a:spLocks noChangeArrowheads="1"/>
          </p:cNvSpPr>
          <p:nvPr/>
        </p:nvSpPr>
        <p:spPr bwMode="auto">
          <a:xfrm>
            <a:off x="5488356" y="5760737"/>
            <a:ext cx="572992" cy="69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6660">
              <a:lnSpc>
                <a:spcPct val="150000"/>
              </a:lnSpc>
              <a:spcBef>
                <a:spcPct val="20000"/>
              </a:spcBef>
              <a:defRPr/>
            </a:pPr>
            <a:r>
              <a:rPr lang="en-US" altLang="zh-CN" sz="1600" b="1">
                <a:solidFill>
                  <a:schemeClr val="tx1">
                    <a:lumMod val="85000"/>
                    <a:lumOff val="15000"/>
                  </a:schemeClr>
                </a:solidFill>
                <a:latin typeface="微软雅黑"/>
                <a:ea typeface="微软雅黑"/>
              </a:rPr>
              <a:t>&amp; then</a:t>
            </a:r>
          </a:p>
        </p:txBody>
      </p:sp>
      <p:sp>
        <p:nvSpPr>
          <p:cNvPr id="45" name="TextBox 44">
            <a:extLst>
              <a:ext uri="{FF2B5EF4-FFF2-40B4-BE49-F238E27FC236}">
                <a16:creationId xmlns:a16="http://schemas.microsoft.com/office/drawing/2014/main" id="{B27EAD9D-D96B-4A18-9CC3-A058DBB819B6}"/>
              </a:ext>
            </a:extLst>
          </p:cNvPr>
          <p:cNvSpPr txBox="1"/>
          <p:nvPr/>
        </p:nvSpPr>
        <p:spPr>
          <a:xfrm>
            <a:off x="7380304" y="5945079"/>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262626"/>
                </a:solidFill>
                <a:latin typeface="微软雅黑"/>
              </a:rPr>
              <a:t>Provision of Services </a:t>
            </a:r>
            <a:r>
              <a:rPr lang="en-US" sz="1600">
                <a:latin typeface="微软雅黑"/>
                <a:ea typeface="微软雅黑"/>
              </a:rPr>
              <a:t>​</a:t>
            </a:r>
            <a:endParaRPr lang="en-US" sz="1600">
              <a:cs typeface="Calibri"/>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077187" y="739766"/>
            <a:ext cx="4038258" cy="381000"/>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Arial" panose="020B0604020202020204" pitchFamily="34" charset="0"/>
                <a:ea typeface="微软雅黑" panose="020B0503020204020204" charset="-122"/>
                <a:cs typeface="Arial" panose="020B0604020202020204" pitchFamily="34" charset="0"/>
              </a:rPr>
              <a:t>Goals &amp; Impact</a:t>
            </a:r>
            <a:endParaRPr lang="zh-CN" altLang="en-US" sz="2400" b="1">
              <a:latin typeface="Arial" panose="020B0604020202020204" pitchFamily="34" charset="0"/>
              <a:ea typeface="微软雅黑" panose="020B0503020204020204" charset="-122"/>
              <a:cs typeface="Arial" panose="020B0604020202020204" pitchFamily="34" charset="0"/>
            </a:endParaRPr>
          </a:p>
        </p:txBody>
      </p:sp>
      <p:sp>
        <p:nvSpPr>
          <p:cNvPr id="27" name="TextBox 76"/>
          <p:cNvSpPr txBox="1"/>
          <p:nvPr/>
        </p:nvSpPr>
        <p:spPr>
          <a:xfrm>
            <a:off x="1501523" y="4004664"/>
            <a:ext cx="2256972" cy="369332"/>
          </a:xfrm>
          <a:prstGeom prst="rect">
            <a:avLst/>
          </a:prstGeom>
          <a:noFill/>
        </p:spPr>
        <p:txBody>
          <a:bodyPr wrap="square" rtlCol="0">
            <a:spAutoFit/>
          </a:bodyPr>
          <a:lstStyle/>
          <a:p>
            <a:pPr algn="ctr"/>
            <a:r>
              <a:rPr lang="en-US" altLang="zh-CN" b="1" u="sng">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rPr>
              <a:t>Reduce Corruption</a:t>
            </a:r>
            <a:endParaRPr lang="zh-CN" altLang="en-US" b="1" u="sng">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28" name="文本框 27"/>
          <p:cNvSpPr txBox="1"/>
          <p:nvPr/>
        </p:nvSpPr>
        <p:spPr>
          <a:xfrm>
            <a:off x="1372321" y="4431665"/>
            <a:ext cx="2469515" cy="299313"/>
          </a:xfrm>
          <a:prstGeom prst="rect">
            <a:avLst/>
          </a:prstGeom>
          <a:noFill/>
        </p:spPr>
        <p:txBody>
          <a:bodyPr wrap="square" rtlCol="0">
            <a:spAutoFit/>
          </a:bodyPr>
          <a:lstStyle/>
          <a:p>
            <a:pPr algn="ctr" fontAlgn="auto">
              <a:lnSpc>
                <a:spcPct val="150000"/>
              </a:lnSpc>
            </a:pPr>
            <a:endParaRPr lang="zh-CN" altLang="en-US" sz="1000">
              <a:solidFill>
                <a:schemeClr val="tx1">
                  <a:lumMod val="85000"/>
                  <a:lumOff val="15000"/>
                </a:schemeClr>
              </a:solidFill>
              <a:latin typeface="Lora" panose="02000503000000020004" charset="0"/>
              <a:ea typeface="华文细黑" panose="02010600040101010101" charset="-122"/>
              <a:sym typeface="+mn-ea"/>
            </a:endParaRPr>
          </a:p>
        </p:txBody>
      </p:sp>
      <p:sp>
        <p:nvSpPr>
          <p:cNvPr id="13" name="TextBox 76"/>
          <p:cNvSpPr txBox="1"/>
          <p:nvPr/>
        </p:nvSpPr>
        <p:spPr>
          <a:xfrm>
            <a:off x="8275867" y="4004664"/>
            <a:ext cx="2263012" cy="369332"/>
          </a:xfrm>
          <a:prstGeom prst="rect">
            <a:avLst/>
          </a:prstGeom>
          <a:noFill/>
        </p:spPr>
        <p:txBody>
          <a:bodyPr wrap="square" rtlCol="0">
            <a:spAutoFit/>
          </a:bodyPr>
          <a:lstStyle/>
          <a:p>
            <a:pPr algn="ctr"/>
            <a:r>
              <a:rPr lang="en-US" altLang="zh-CN" b="1" u="sng">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rPr>
              <a:t>Speed Up the Help</a:t>
            </a:r>
            <a:endParaRPr lang="zh-CN" altLang="en-US" b="1" u="sng">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15" name="TextBox 76"/>
          <p:cNvSpPr txBox="1"/>
          <p:nvPr/>
        </p:nvSpPr>
        <p:spPr>
          <a:xfrm>
            <a:off x="5244922" y="3970348"/>
            <a:ext cx="1883410" cy="369332"/>
          </a:xfrm>
          <a:prstGeom prst="rect">
            <a:avLst/>
          </a:prstGeom>
          <a:noFill/>
        </p:spPr>
        <p:txBody>
          <a:bodyPr wrap="square" rtlCol="0">
            <a:spAutoFit/>
          </a:bodyPr>
          <a:lstStyle/>
          <a:p>
            <a:pPr algn="ctr"/>
            <a:r>
              <a:rPr lang="en-US" altLang="zh-CN" b="1" u="sng">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rPr>
              <a:t>Increase Trust</a:t>
            </a:r>
            <a:endParaRPr lang="zh-CN" altLang="en-US" b="1" u="sng">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19" name="文本框 13">
            <a:extLst>
              <a:ext uri="{FF2B5EF4-FFF2-40B4-BE49-F238E27FC236}">
                <a16:creationId xmlns:a16="http://schemas.microsoft.com/office/drawing/2014/main" id="{A0B9EAEB-BA85-2F49-9A7E-87E344155998}"/>
              </a:ext>
            </a:extLst>
          </p:cNvPr>
          <p:cNvSpPr txBox="1"/>
          <p:nvPr/>
        </p:nvSpPr>
        <p:spPr>
          <a:xfrm>
            <a:off x="1154561" y="4339680"/>
            <a:ext cx="2942825" cy="707886"/>
          </a:xfrm>
          <a:prstGeom prst="rect">
            <a:avLst/>
          </a:prstGeom>
          <a:noFill/>
        </p:spPr>
        <p:txBody>
          <a:bodyPr wrap="square" rtlCol="0" anchor="t">
            <a:spAutoFit/>
          </a:bodyPr>
          <a:lstStyle/>
          <a:p>
            <a:pPr algn="ctr" defTabSz="457200" fontAlgn="auto">
              <a:spcBef>
                <a:spcPct val="20000"/>
              </a:spcBef>
              <a:spcAft>
                <a:spcPts val="600"/>
              </a:spcAft>
              <a:buClr>
                <a:schemeClr val="accent1">
                  <a:lumMod val="75000"/>
                </a:schemeClr>
              </a:buClr>
              <a:buSzPct val="145000"/>
            </a:pPr>
            <a:r>
              <a:rPr lang="en-US" altLang="zh-CN" sz="2000">
                <a:solidFill>
                  <a:schemeClr val="tx1">
                    <a:lumMod val="85000"/>
                    <a:lumOff val="15000"/>
                  </a:schemeClr>
                </a:solidFill>
                <a:effectLst/>
                <a:latin typeface="Arial"/>
                <a:ea typeface="华文细黑"/>
                <a:cs typeface="Arial"/>
                <a:sym typeface="+mn-ea"/>
              </a:rPr>
              <a:t>Ensure your kindness is sent to the right people</a:t>
            </a:r>
            <a:endParaRPr lang="zh-CN" altLang="en-US" sz="2000">
              <a:solidFill>
                <a:schemeClr val="tx1">
                  <a:lumMod val="85000"/>
                  <a:lumOff val="15000"/>
                </a:schemeClr>
              </a:solidFill>
              <a:latin typeface="Arial"/>
              <a:ea typeface="华文细黑"/>
              <a:cs typeface="Arial"/>
            </a:endParaRPr>
          </a:p>
        </p:txBody>
      </p:sp>
      <p:sp>
        <p:nvSpPr>
          <p:cNvPr id="20" name="文本框 13">
            <a:extLst>
              <a:ext uri="{FF2B5EF4-FFF2-40B4-BE49-F238E27FC236}">
                <a16:creationId xmlns:a16="http://schemas.microsoft.com/office/drawing/2014/main" id="{B0F93DE0-393C-1C4D-8F33-48070ADF612A}"/>
              </a:ext>
            </a:extLst>
          </p:cNvPr>
          <p:cNvSpPr txBox="1"/>
          <p:nvPr/>
        </p:nvSpPr>
        <p:spPr>
          <a:xfrm>
            <a:off x="7938151" y="4384968"/>
            <a:ext cx="2942825" cy="707886"/>
          </a:xfrm>
          <a:prstGeom prst="rect">
            <a:avLst/>
          </a:prstGeom>
          <a:noFill/>
        </p:spPr>
        <p:txBody>
          <a:bodyPr wrap="square" rtlCol="0" anchor="t">
            <a:spAutoFit/>
          </a:bodyPr>
          <a:lstStyle/>
          <a:p>
            <a:pPr algn="ctr" defTabSz="457200">
              <a:spcBef>
                <a:spcPct val="20000"/>
              </a:spcBef>
              <a:spcAft>
                <a:spcPts val="600"/>
              </a:spcAft>
              <a:buClr>
                <a:schemeClr val="accent1">
                  <a:lumMod val="75000"/>
                </a:schemeClr>
              </a:buClr>
              <a:buSzPct val="145000"/>
            </a:pPr>
            <a:r>
              <a:rPr lang="en-US" altLang="zh-CN" sz="2000">
                <a:solidFill>
                  <a:schemeClr val="tx1">
                    <a:lumMod val="85000"/>
                    <a:lumOff val="15000"/>
                  </a:schemeClr>
                </a:solidFill>
                <a:latin typeface="Arial"/>
                <a:ea typeface="华文细黑"/>
                <a:cs typeface="Arial"/>
                <a:sym typeface="+mn-ea"/>
              </a:rPr>
              <a:t>Quickly deliver aid to those in need  </a:t>
            </a:r>
            <a:endParaRPr lang="zh-CN" altLang="en-US" sz="20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endParaRPr>
          </a:p>
        </p:txBody>
      </p:sp>
      <p:sp>
        <p:nvSpPr>
          <p:cNvPr id="21" name="文本框 13">
            <a:extLst>
              <a:ext uri="{FF2B5EF4-FFF2-40B4-BE49-F238E27FC236}">
                <a16:creationId xmlns:a16="http://schemas.microsoft.com/office/drawing/2014/main" id="{69099F8E-9163-E546-8487-91B48A90F79C}"/>
              </a:ext>
            </a:extLst>
          </p:cNvPr>
          <p:cNvSpPr txBox="1"/>
          <p:nvPr/>
        </p:nvSpPr>
        <p:spPr>
          <a:xfrm>
            <a:off x="4715214" y="4334751"/>
            <a:ext cx="2942825" cy="1631216"/>
          </a:xfrm>
          <a:prstGeom prst="rect">
            <a:avLst/>
          </a:prstGeom>
          <a:noFill/>
        </p:spPr>
        <p:txBody>
          <a:bodyPr wrap="square" rtlCol="0" anchor="t">
            <a:spAutoFit/>
          </a:bodyPr>
          <a:lstStyle/>
          <a:p>
            <a:pPr algn="ctr" defTabSz="457200">
              <a:spcBef>
                <a:spcPct val="20000"/>
              </a:spcBef>
              <a:spcAft>
                <a:spcPts val="600"/>
              </a:spcAft>
              <a:buClr>
                <a:schemeClr val="accent1">
                  <a:lumMod val="75000"/>
                </a:schemeClr>
              </a:buClr>
              <a:buSzPct val="145000"/>
            </a:pPr>
            <a:r>
              <a:rPr lang="en-US" altLang="zh-CN" sz="2000">
                <a:solidFill>
                  <a:schemeClr val="tx1">
                    <a:lumMod val="85000"/>
                    <a:lumOff val="15000"/>
                  </a:schemeClr>
                </a:solidFill>
                <a:latin typeface="Arial"/>
                <a:ea typeface="华文细黑"/>
                <a:cs typeface="Arial"/>
                <a:sym typeface="+mn-ea"/>
              </a:rPr>
              <a:t> The charity and donors are able to e</a:t>
            </a:r>
            <a:r>
              <a:rPr lang="en-US" sz="2000">
                <a:solidFill>
                  <a:schemeClr val="tx1">
                    <a:lumMod val="85000"/>
                    <a:lumOff val="15000"/>
                  </a:schemeClr>
                </a:solidFill>
                <a:latin typeface="Arial"/>
                <a:ea typeface="华文细黑"/>
                <a:cs typeface="Arial"/>
                <a:sym typeface="+mn-ea"/>
              </a:rPr>
              <a:t>stablish</a:t>
            </a:r>
            <a:r>
              <a:rPr lang="en-US" sz="2000">
                <a:solidFill>
                  <a:schemeClr val="tx1">
                    <a:lumMod val="85000"/>
                    <a:lumOff val="15000"/>
                  </a:schemeClr>
                </a:solidFill>
                <a:latin typeface="Arial"/>
                <a:ea typeface="华文细黑"/>
                <a:cs typeface="Arial"/>
              </a:rPr>
              <a:t> a sustainable and long term relationship between the</a:t>
            </a:r>
            <a:endParaRPr lang="en-US">
              <a:solidFill>
                <a:schemeClr val="tx1">
                  <a:lumMod val="85000"/>
                  <a:lumOff val="15000"/>
                </a:schemeClr>
              </a:solidFill>
              <a:cs typeface="Calibri"/>
            </a:endParaRPr>
          </a:p>
        </p:txBody>
      </p:sp>
      <p:pic>
        <p:nvPicPr>
          <p:cNvPr id="4" name="Picture 3">
            <a:extLst>
              <a:ext uri="{FF2B5EF4-FFF2-40B4-BE49-F238E27FC236}">
                <a16:creationId xmlns:a16="http://schemas.microsoft.com/office/drawing/2014/main" id="{37D20B24-985A-7C47-841C-15FF5BA7A6AE}"/>
              </a:ext>
            </a:extLst>
          </p:cNvPr>
          <p:cNvPicPr>
            <a:picLocks noChangeAspect="1"/>
          </p:cNvPicPr>
          <p:nvPr/>
        </p:nvPicPr>
        <p:blipFill>
          <a:blip r:embed="rId3"/>
          <a:stretch>
            <a:fillRect/>
          </a:stretch>
        </p:blipFill>
        <p:spPr>
          <a:xfrm>
            <a:off x="1702599" y="2011715"/>
            <a:ext cx="1795585" cy="1795585"/>
          </a:xfrm>
          <a:prstGeom prst="rect">
            <a:avLst/>
          </a:prstGeom>
        </p:spPr>
      </p:pic>
      <p:pic>
        <p:nvPicPr>
          <p:cNvPr id="6" name="Picture 5">
            <a:extLst>
              <a:ext uri="{FF2B5EF4-FFF2-40B4-BE49-F238E27FC236}">
                <a16:creationId xmlns:a16="http://schemas.microsoft.com/office/drawing/2014/main" id="{9ABCA340-F316-084C-9447-60F4CA87B202}"/>
              </a:ext>
            </a:extLst>
          </p:cNvPr>
          <p:cNvPicPr>
            <a:picLocks noChangeAspect="1"/>
          </p:cNvPicPr>
          <p:nvPr/>
        </p:nvPicPr>
        <p:blipFill>
          <a:blip r:embed="rId4"/>
          <a:stretch>
            <a:fillRect/>
          </a:stretch>
        </p:blipFill>
        <p:spPr>
          <a:xfrm>
            <a:off x="5319145" y="2132336"/>
            <a:ext cx="1554341" cy="1554341"/>
          </a:xfrm>
          <a:prstGeom prst="rect">
            <a:avLst/>
          </a:prstGeom>
        </p:spPr>
      </p:pic>
      <p:pic>
        <p:nvPicPr>
          <p:cNvPr id="7" name="Picture 6">
            <a:extLst>
              <a:ext uri="{FF2B5EF4-FFF2-40B4-BE49-F238E27FC236}">
                <a16:creationId xmlns:a16="http://schemas.microsoft.com/office/drawing/2014/main" id="{D45ECDB1-8398-834F-9CB1-E77AC875C127}"/>
              </a:ext>
            </a:extLst>
          </p:cNvPr>
          <p:cNvPicPr>
            <a:picLocks noChangeAspect="1"/>
          </p:cNvPicPr>
          <p:nvPr/>
        </p:nvPicPr>
        <p:blipFill>
          <a:blip r:embed="rId5"/>
          <a:stretch>
            <a:fillRect/>
          </a:stretch>
        </p:blipFill>
        <p:spPr>
          <a:xfrm>
            <a:off x="8505530" y="2011715"/>
            <a:ext cx="1677827" cy="1677827"/>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
            <a:extLst>
              <a:ext uri="{FF2B5EF4-FFF2-40B4-BE49-F238E27FC236}">
                <a16:creationId xmlns:a16="http://schemas.microsoft.com/office/drawing/2014/main" id="{ED7A4F69-DA08-46D2-B921-027D3D807A0C}"/>
              </a:ext>
            </a:extLst>
          </p:cNvPr>
          <p:cNvSpPr/>
          <p:nvPr/>
        </p:nvSpPr>
        <p:spPr>
          <a:xfrm>
            <a:off x="2245325" y="442130"/>
            <a:ext cx="7607781" cy="767363"/>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a:ea typeface="微软雅黑"/>
              </a:rPr>
              <a:t>The Edge of Our Donation Model</a:t>
            </a:r>
          </a:p>
        </p:txBody>
      </p:sp>
      <p:pic>
        <p:nvPicPr>
          <p:cNvPr id="5" name="Picture 5" descr="A close up of a logo&#10;&#10;Description generated with very high confidence">
            <a:extLst>
              <a:ext uri="{FF2B5EF4-FFF2-40B4-BE49-F238E27FC236}">
                <a16:creationId xmlns:a16="http://schemas.microsoft.com/office/drawing/2014/main" id="{F42992D0-3647-43FE-8C19-6E815B2D3133}"/>
              </a:ext>
            </a:extLst>
          </p:cNvPr>
          <p:cNvPicPr>
            <a:picLocks noChangeAspect="1"/>
          </p:cNvPicPr>
          <p:nvPr/>
        </p:nvPicPr>
        <p:blipFill>
          <a:blip r:embed="rId3"/>
          <a:stretch>
            <a:fillRect/>
          </a:stretch>
        </p:blipFill>
        <p:spPr>
          <a:xfrm>
            <a:off x="1194969" y="2348260"/>
            <a:ext cx="1475132" cy="1468506"/>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DECB4382-E064-487E-B4FF-E517241BEDE0}"/>
              </a:ext>
            </a:extLst>
          </p:cNvPr>
          <p:cNvPicPr>
            <a:picLocks noChangeAspect="1"/>
          </p:cNvPicPr>
          <p:nvPr/>
        </p:nvPicPr>
        <p:blipFill>
          <a:blip r:embed="rId4"/>
          <a:stretch>
            <a:fillRect/>
          </a:stretch>
        </p:blipFill>
        <p:spPr>
          <a:xfrm>
            <a:off x="7093664" y="2345171"/>
            <a:ext cx="1438013" cy="1438012"/>
          </a:xfrm>
          <a:prstGeom prst="rect">
            <a:avLst/>
          </a:prstGeom>
        </p:spPr>
      </p:pic>
      <p:pic>
        <p:nvPicPr>
          <p:cNvPr id="11" name="Picture 11" descr="A close up of a logo&#10;&#10;Description generated with very high confidence">
            <a:extLst>
              <a:ext uri="{FF2B5EF4-FFF2-40B4-BE49-F238E27FC236}">
                <a16:creationId xmlns:a16="http://schemas.microsoft.com/office/drawing/2014/main" id="{591C0EE4-61E0-4D81-B56F-C7198445492C}"/>
              </a:ext>
            </a:extLst>
          </p:cNvPr>
          <p:cNvPicPr>
            <a:picLocks noChangeAspect="1"/>
          </p:cNvPicPr>
          <p:nvPr/>
        </p:nvPicPr>
        <p:blipFill>
          <a:blip r:embed="rId5"/>
          <a:stretch>
            <a:fillRect/>
          </a:stretch>
        </p:blipFill>
        <p:spPr>
          <a:xfrm>
            <a:off x="5495614" y="2676568"/>
            <a:ext cx="730940" cy="811889"/>
          </a:xfrm>
          <a:prstGeom prst="rect">
            <a:avLst/>
          </a:prstGeom>
        </p:spPr>
      </p:pic>
      <p:sp>
        <p:nvSpPr>
          <p:cNvPr id="14" name="TextBox 13">
            <a:extLst>
              <a:ext uri="{FF2B5EF4-FFF2-40B4-BE49-F238E27FC236}">
                <a16:creationId xmlns:a16="http://schemas.microsoft.com/office/drawing/2014/main" id="{90E3AF3A-42B1-40F4-BF32-1311F0A2C1E1}"/>
              </a:ext>
            </a:extLst>
          </p:cNvPr>
          <p:cNvSpPr txBox="1"/>
          <p:nvPr/>
        </p:nvSpPr>
        <p:spPr>
          <a:xfrm>
            <a:off x="9156803" y="2548019"/>
            <a:ext cx="2505433" cy="936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262626"/>
                </a:solidFill>
                <a:latin typeface="微软雅黑"/>
              </a:rPr>
              <a:t>Automating</a:t>
            </a:r>
            <a:r>
              <a:rPr lang="en-US" b="1">
                <a:solidFill>
                  <a:srgbClr val="262626"/>
                </a:solidFill>
                <a:latin typeface="微软雅黑"/>
                <a:ea typeface="微软雅黑"/>
              </a:rPr>
              <a:t> the administrative process</a:t>
            </a:r>
            <a:r>
              <a:rPr lang="en-US">
                <a:latin typeface="微软雅黑"/>
                <a:ea typeface="微软雅黑"/>
              </a:rPr>
              <a:t>​</a:t>
            </a:r>
            <a:endParaRPr lang="en-US">
              <a:cs typeface="Calibri"/>
            </a:endParaRPr>
          </a:p>
        </p:txBody>
      </p:sp>
      <p:sp>
        <p:nvSpPr>
          <p:cNvPr id="15" name="TextBox 14">
            <a:extLst>
              <a:ext uri="{FF2B5EF4-FFF2-40B4-BE49-F238E27FC236}">
                <a16:creationId xmlns:a16="http://schemas.microsoft.com/office/drawing/2014/main" id="{FA239605-7AD5-4625-AF4B-E0DF8A2B5611}"/>
              </a:ext>
            </a:extLst>
          </p:cNvPr>
          <p:cNvSpPr txBox="1"/>
          <p:nvPr/>
        </p:nvSpPr>
        <p:spPr>
          <a:xfrm>
            <a:off x="3098677" y="4253257"/>
            <a:ext cx="662608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rgbClr val="262626"/>
                </a:solidFill>
                <a:latin typeface="微软雅黑"/>
              </a:rPr>
              <a:t>Not only do we use blockchain for transparency, as competitors do, we use it to increase efficiency</a:t>
            </a:r>
            <a:endParaRPr lang="en-US" sz="2800" b="1">
              <a:solidFill>
                <a:srgbClr val="262626"/>
              </a:solidFill>
              <a:latin typeface="微软雅黑"/>
              <a:ea typeface="微软雅黑"/>
            </a:endParaRPr>
          </a:p>
        </p:txBody>
      </p:sp>
      <p:sp>
        <p:nvSpPr>
          <p:cNvPr id="12" name="TextBox 11">
            <a:extLst>
              <a:ext uri="{FF2B5EF4-FFF2-40B4-BE49-F238E27FC236}">
                <a16:creationId xmlns:a16="http://schemas.microsoft.com/office/drawing/2014/main" id="{A04F1721-922A-184A-92EA-5B337F9E7E4F}"/>
              </a:ext>
            </a:extLst>
          </p:cNvPr>
          <p:cNvSpPr txBox="1"/>
          <p:nvPr/>
        </p:nvSpPr>
        <p:spPr>
          <a:xfrm>
            <a:off x="3048148" y="2669094"/>
            <a:ext cx="19085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262626"/>
                </a:solidFill>
                <a:latin typeface="微软雅黑"/>
              </a:rPr>
              <a:t>Differentiation from competitors</a:t>
            </a:r>
            <a:endParaRPr lang="en-US">
              <a:cs typeface="Calibri"/>
            </a:endParaRPr>
          </a:p>
        </p:txBody>
      </p:sp>
      <p:sp>
        <p:nvSpPr>
          <p:cNvPr id="16" name="Rectangle 42">
            <a:extLst>
              <a:ext uri="{FF2B5EF4-FFF2-40B4-BE49-F238E27FC236}">
                <a16:creationId xmlns:a16="http://schemas.microsoft.com/office/drawing/2014/main" id="{28FF8D0D-DF6D-4CE2-AE09-D0814E553DD1}"/>
              </a:ext>
            </a:extLst>
          </p:cNvPr>
          <p:cNvSpPr>
            <a:spLocks noChangeArrowheads="1"/>
          </p:cNvSpPr>
          <p:nvPr/>
        </p:nvSpPr>
        <p:spPr bwMode="auto">
          <a:xfrm>
            <a:off x="644501" y="1865044"/>
            <a:ext cx="226038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p>
            <a:pPr defTabSz="1216660">
              <a:lnSpc>
                <a:spcPct val="150000"/>
              </a:lnSpc>
              <a:spcBef>
                <a:spcPct val="20000"/>
              </a:spcBef>
              <a:defRPr/>
            </a:pPr>
            <a:endParaRPr lang="en-US" altLang="zh-CN" sz="1600" b="1">
              <a:solidFill>
                <a:schemeClr val="tx1">
                  <a:lumMod val="85000"/>
                  <a:lumOff val="15000"/>
                </a:schemeClr>
              </a:solidFill>
              <a:latin typeface="微软雅黑"/>
              <a:ea typeface="微软雅黑"/>
            </a:endParaRPr>
          </a:p>
          <a:p>
            <a:pPr algn="r">
              <a:buFont typeface="Arial" panose="020B0604020202020204" pitchFamily="34" charset="0"/>
              <a:buNone/>
            </a:pPr>
            <a:r>
              <a:rPr lang="en-US" altLang="zh-CN" sz="800">
                <a:solidFill>
                  <a:schemeClr val="tx1">
                    <a:lumMod val="85000"/>
                    <a:lumOff val="15000"/>
                  </a:schemeClr>
                </a:solidFill>
                <a:latin typeface="微软雅黑 Light" panose="020B0502040204020203" pitchFamily="34" charset="-122"/>
                <a:ea typeface="微软雅黑 Light" panose="020B0502040204020203" pitchFamily="34" charset="-122"/>
              </a:rPr>
              <a:t>. </a:t>
            </a:r>
          </a:p>
        </p:txBody>
      </p:sp>
    </p:spTree>
    <p:extLst>
      <p:ext uri="{BB962C8B-B14F-4D97-AF65-F5344CB8AC3E}">
        <p14:creationId xmlns:p14="http://schemas.microsoft.com/office/powerpoint/2010/main" val="17095946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293379" y="551969"/>
            <a:ext cx="7607781" cy="767363"/>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a:ea typeface="微软雅黑"/>
              </a:rPr>
              <a:t>Charity Re-Model using Blockchain</a:t>
            </a:r>
          </a:p>
        </p:txBody>
      </p:sp>
      <p:cxnSp>
        <p:nvCxnSpPr>
          <p:cNvPr id="24" name="Straight Connector 78"/>
          <p:cNvCxnSpPr>
            <a:cxnSpLocks/>
          </p:cNvCxnSpPr>
          <p:nvPr/>
        </p:nvCxnSpPr>
        <p:spPr>
          <a:xfrm flipH="1" flipV="1">
            <a:off x="6096000" y="1465385"/>
            <a:ext cx="4446" cy="5345625"/>
          </a:xfrm>
          <a:prstGeom prst="line">
            <a:avLst/>
          </a:prstGeom>
          <a:ln w="31750">
            <a:solidFill>
              <a:srgbClr val="C33736"/>
            </a:solidFill>
          </a:ln>
        </p:spPr>
        <p:style>
          <a:lnRef idx="1">
            <a:schemeClr val="accent1"/>
          </a:lnRef>
          <a:fillRef idx="0">
            <a:schemeClr val="accent1"/>
          </a:fillRef>
          <a:effectRef idx="0">
            <a:schemeClr val="accent1"/>
          </a:effectRef>
          <a:fontRef idx="minor">
            <a:schemeClr val="tx1"/>
          </a:fontRef>
        </p:style>
      </p:cxnSp>
      <p:sp>
        <p:nvSpPr>
          <p:cNvPr id="26" name="Oval 79"/>
          <p:cNvSpPr/>
          <p:nvPr/>
        </p:nvSpPr>
        <p:spPr>
          <a:xfrm rot="21594412">
            <a:off x="6001385" y="1460661"/>
            <a:ext cx="189865" cy="189230"/>
          </a:xfrm>
          <a:prstGeom prst="ellipse">
            <a:avLst/>
          </a:prstGeom>
          <a:solidFill>
            <a:srgbClr val="C3373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40" name="文本框 39"/>
          <p:cNvSpPr txBox="1"/>
          <p:nvPr/>
        </p:nvSpPr>
        <p:spPr>
          <a:xfrm>
            <a:off x="6420295" y="1345214"/>
            <a:ext cx="3906839" cy="1323439"/>
          </a:xfrm>
          <a:prstGeom prst="rect">
            <a:avLst/>
          </a:prstGeom>
          <a:noFill/>
        </p:spPr>
        <p:txBody>
          <a:bodyPr wrap="none" rtlCol="0">
            <a:spAutoFit/>
          </a:bodyPr>
          <a:lstStyle/>
          <a:p>
            <a:pPr lvl="0" algn="l"/>
            <a:r>
              <a:rPr lang="en-US" altLang="zh-CN" sz="4000" b="1">
                <a:solidFill>
                  <a:schemeClr val="tx1">
                    <a:lumMod val="85000"/>
                    <a:lumOff val="15000"/>
                  </a:schemeClr>
                </a:solidFill>
                <a:latin typeface="微软雅黑" panose="020B0503020204020204" charset="-122"/>
                <a:ea typeface="微软雅黑" panose="020B0503020204020204" charset="-122"/>
                <a:sym typeface="+mn-ea"/>
              </a:rPr>
              <a:t>Accumulating </a:t>
            </a:r>
          </a:p>
          <a:p>
            <a:pPr lvl="0" algn="l"/>
            <a:r>
              <a:rPr lang="en-US" altLang="zh-CN" sz="4000" b="1">
                <a:solidFill>
                  <a:schemeClr val="tx1">
                    <a:lumMod val="85000"/>
                    <a:lumOff val="15000"/>
                  </a:schemeClr>
                </a:solidFill>
                <a:latin typeface="微软雅黑" panose="020B0503020204020204" charset="-122"/>
                <a:ea typeface="微软雅黑" panose="020B0503020204020204" charset="-122"/>
                <a:sym typeface="+mn-ea"/>
              </a:rPr>
              <a:t>funds</a:t>
            </a:r>
            <a:endParaRPr lang="zh-CN" altLang="en-US" sz="40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43" name="Oval 80"/>
          <p:cNvSpPr/>
          <p:nvPr/>
        </p:nvSpPr>
        <p:spPr>
          <a:xfrm rot="21594412">
            <a:off x="5994059" y="2831090"/>
            <a:ext cx="189230" cy="189230"/>
          </a:xfrm>
          <a:prstGeom prst="ellipse">
            <a:avLst/>
          </a:prstGeom>
          <a:solidFill>
            <a:srgbClr val="C3373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47" name="Oval 81"/>
          <p:cNvSpPr/>
          <p:nvPr/>
        </p:nvSpPr>
        <p:spPr>
          <a:xfrm rot="21594412">
            <a:off x="6013108" y="3994357"/>
            <a:ext cx="189230" cy="189230"/>
          </a:xfrm>
          <a:prstGeom prst="ellipse">
            <a:avLst/>
          </a:prstGeom>
          <a:solidFill>
            <a:srgbClr val="C3373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 name="Oval 81"/>
          <p:cNvSpPr/>
          <p:nvPr/>
        </p:nvSpPr>
        <p:spPr>
          <a:xfrm rot="21594412">
            <a:off x="6001384" y="5221071"/>
            <a:ext cx="189230" cy="189230"/>
          </a:xfrm>
          <a:prstGeom prst="ellipse">
            <a:avLst/>
          </a:prstGeom>
          <a:solidFill>
            <a:srgbClr val="C3373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1" name="文本框 39">
            <a:extLst>
              <a:ext uri="{FF2B5EF4-FFF2-40B4-BE49-F238E27FC236}">
                <a16:creationId xmlns:a16="http://schemas.microsoft.com/office/drawing/2014/main" id="{B9B636E6-2E0C-F74F-9588-8B7E1B7B9A56}"/>
              </a:ext>
            </a:extLst>
          </p:cNvPr>
          <p:cNvSpPr txBox="1"/>
          <p:nvPr/>
        </p:nvSpPr>
        <p:spPr>
          <a:xfrm>
            <a:off x="1338561" y="2620908"/>
            <a:ext cx="4111767" cy="707886"/>
          </a:xfrm>
          <a:prstGeom prst="rect">
            <a:avLst/>
          </a:prstGeom>
          <a:noFill/>
        </p:spPr>
        <p:txBody>
          <a:bodyPr wrap="none" rtlCol="0">
            <a:spAutoFit/>
          </a:bodyPr>
          <a:lstStyle/>
          <a:p>
            <a:pPr lvl="0" algn="l"/>
            <a:r>
              <a:rPr lang="en-US" altLang="zh-CN" sz="4000" b="1">
                <a:solidFill>
                  <a:schemeClr val="tx1">
                    <a:lumMod val="85000"/>
                    <a:lumOff val="15000"/>
                  </a:schemeClr>
                </a:solidFill>
                <a:latin typeface="微软雅黑" panose="020B0503020204020204" charset="-122"/>
                <a:ea typeface="微软雅黑" panose="020B0503020204020204" charset="-122"/>
                <a:sym typeface="+mn-ea"/>
              </a:rPr>
              <a:t>Smart Contract</a:t>
            </a:r>
            <a:endParaRPr lang="zh-CN" altLang="en-US" sz="40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25" name="文本框 39">
            <a:extLst>
              <a:ext uri="{FF2B5EF4-FFF2-40B4-BE49-F238E27FC236}">
                <a16:creationId xmlns:a16="http://schemas.microsoft.com/office/drawing/2014/main" id="{F4603BE6-19EA-0442-A20B-1FD8B658A395}"/>
              </a:ext>
            </a:extLst>
          </p:cNvPr>
          <p:cNvSpPr txBox="1"/>
          <p:nvPr/>
        </p:nvSpPr>
        <p:spPr>
          <a:xfrm>
            <a:off x="6420295" y="3735029"/>
            <a:ext cx="2317173" cy="707886"/>
          </a:xfrm>
          <a:prstGeom prst="rect">
            <a:avLst/>
          </a:prstGeom>
          <a:noFill/>
        </p:spPr>
        <p:txBody>
          <a:bodyPr wrap="none" rtlCol="0">
            <a:spAutoFit/>
          </a:bodyPr>
          <a:lstStyle/>
          <a:p>
            <a:pPr lvl="0" algn="l"/>
            <a:r>
              <a:rPr lang="en-US" altLang="zh-CN" sz="4000" b="1">
                <a:solidFill>
                  <a:schemeClr val="tx1">
                    <a:lumMod val="85000"/>
                    <a:lumOff val="15000"/>
                  </a:schemeClr>
                </a:solidFill>
                <a:latin typeface="微软雅黑" panose="020B0503020204020204" charset="-122"/>
                <a:ea typeface="微软雅黑" panose="020B0503020204020204" charset="-122"/>
                <a:sym typeface="+mn-ea"/>
              </a:rPr>
              <a:t>Delivery</a:t>
            </a:r>
            <a:endParaRPr lang="zh-CN" altLang="en-US" sz="40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36" name="文本框 39">
            <a:extLst>
              <a:ext uri="{FF2B5EF4-FFF2-40B4-BE49-F238E27FC236}">
                <a16:creationId xmlns:a16="http://schemas.microsoft.com/office/drawing/2014/main" id="{F99740F9-6D93-F849-A647-91D573785273}"/>
              </a:ext>
            </a:extLst>
          </p:cNvPr>
          <p:cNvSpPr txBox="1"/>
          <p:nvPr/>
        </p:nvSpPr>
        <p:spPr>
          <a:xfrm>
            <a:off x="2110541" y="4866974"/>
            <a:ext cx="3141758" cy="707886"/>
          </a:xfrm>
          <a:prstGeom prst="rect">
            <a:avLst/>
          </a:prstGeom>
          <a:noFill/>
        </p:spPr>
        <p:txBody>
          <a:bodyPr wrap="none" rtlCol="0">
            <a:spAutoFit/>
          </a:bodyPr>
          <a:lstStyle/>
          <a:p>
            <a:pPr lvl="0" algn="l"/>
            <a:r>
              <a:rPr lang="en-US" altLang="zh-CN" sz="4000" b="1">
                <a:solidFill>
                  <a:schemeClr val="tx1">
                    <a:lumMod val="85000"/>
                    <a:lumOff val="15000"/>
                  </a:schemeClr>
                </a:solidFill>
                <a:latin typeface="微软雅黑" panose="020B0503020204020204" charset="-122"/>
                <a:ea typeface="微软雅黑" panose="020B0503020204020204" charset="-122"/>
                <a:sym typeface="+mn-ea"/>
              </a:rPr>
              <a:t>Verification</a:t>
            </a:r>
            <a:endParaRPr lang="zh-CN" altLang="en-US" sz="4000" b="1">
              <a:solidFill>
                <a:schemeClr val="tx1">
                  <a:lumMod val="85000"/>
                  <a:lumOff val="15000"/>
                </a:schemeClr>
              </a:solidFill>
              <a:latin typeface="微软雅黑" panose="020B0503020204020204" charset="-122"/>
              <a:ea typeface="微软雅黑" panose="020B0503020204020204" charset="-122"/>
              <a:sym typeface="+mn-ea"/>
            </a:endParaRPr>
          </a:p>
        </p:txBody>
      </p:sp>
      <p:pic>
        <p:nvPicPr>
          <p:cNvPr id="4" name="Picture 3">
            <a:extLst>
              <a:ext uri="{FF2B5EF4-FFF2-40B4-BE49-F238E27FC236}">
                <a16:creationId xmlns:a16="http://schemas.microsoft.com/office/drawing/2014/main" id="{63371FFE-9354-5946-9899-E874462386C9}"/>
              </a:ext>
            </a:extLst>
          </p:cNvPr>
          <p:cNvPicPr>
            <a:picLocks noChangeAspect="1"/>
          </p:cNvPicPr>
          <p:nvPr/>
        </p:nvPicPr>
        <p:blipFill>
          <a:blip r:embed="rId3"/>
          <a:stretch>
            <a:fillRect/>
          </a:stretch>
        </p:blipFill>
        <p:spPr>
          <a:xfrm>
            <a:off x="10401942" y="1345214"/>
            <a:ext cx="952500" cy="952500"/>
          </a:xfrm>
          <a:prstGeom prst="rect">
            <a:avLst/>
          </a:prstGeom>
        </p:spPr>
      </p:pic>
      <p:pic>
        <p:nvPicPr>
          <p:cNvPr id="5" name="Picture 4">
            <a:extLst>
              <a:ext uri="{FF2B5EF4-FFF2-40B4-BE49-F238E27FC236}">
                <a16:creationId xmlns:a16="http://schemas.microsoft.com/office/drawing/2014/main" id="{B7A4900E-7117-DD4F-BEE0-F611BA326CDB}"/>
              </a:ext>
            </a:extLst>
          </p:cNvPr>
          <p:cNvPicPr>
            <a:picLocks noChangeAspect="1"/>
          </p:cNvPicPr>
          <p:nvPr/>
        </p:nvPicPr>
        <p:blipFill>
          <a:blip r:embed="rId4"/>
          <a:stretch>
            <a:fillRect/>
          </a:stretch>
        </p:blipFill>
        <p:spPr>
          <a:xfrm>
            <a:off x="279004" y="2560966"/>
            <a:ext cx="827769" cy="827769"/>
          </a:xfrm>
          <a:prstGeom prst="rect">
            <a:avLst/>
          </a:prstGeom>
        </p:spPr>
      </p:pic>
      <p:pic>
        <p:nvPicPr>
          <p:cNvPr id="6" name="Picture 5">
            <a:extLst>
              <a:ext uri="{FF2B5EF4-FFF2-40B4-BE49-F238E27FC236}">
                <a16:creationId xmlns:a16="http://schemas.microsoft.com/office/drawing/2014/main" id="{98D02168-1344-8D44-A863-E6BF1416C1D3}"/>
              </a:ext>
            </a:extLst>
          </p:cNvPr>
          <p:cNvPicPr>
            <a:picLocks noChangeAspect="1"/>
          </p:cNvPicPr>
          <p:nvPr/>
        </p:nvPicPr>
        <p:blipFill>
          <a:blip r:embed="rId5"/>
          <a:stretch>
            <a:fillRect/>
          </a:stretch>
        </p:blipFill>
        <p:spPr>
          <a:xfrm>
            <a:off x="8931381" y="3630205"/>
            <a:ext cx="1089115" cy="1089115"/>
          </a:xfrm>
          <a:prstGeom prst="rect">
            <a:avLst/>
          </a:prstGeom>
        </p:spPr>
      </p:pic>
      <p:pic>
        <p:nvPicPr>
          <p:cNvPr id="7" name="Picture 6">
            <a:extLst>
              <a:ext uri="{FF2B5EF4-FFF2-40B4-BE49-F238E27FC236}">
                <a16:creationId xmlns:a16="http://schemas.microsoft.com/office/drawing/2014/main" id="{07F33F4F-6451-D849-AE91-290E3C1C1668}"/>
              </a:ext>
            </a:extLst>
          </p:cNvPr>
          <p:cNvPicPr>
            <a:picLocks noChangeAspect="1"/>
          </p:cNvPicPr>
          <p:nvPr/>
        </p:nvPicPr>
        <p:blipFill>
          <a:blip r:embed="rId6"/>
          <a:stretch>
            <a:fillRect/>
          </a:stretch>
        </p:blipFill>
        <p:spPr>
          <a:xfrm>
            <a:off x="885360" y="4744667"/>
            <a:ext cx="952500" cy="95250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750"/>
                                        <p:tgtEl>
                                          <p:spTgt spid="24"/>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par>
                          <p:cTn id="14" fill="hold">
                            <p:stCondLst>
                              <p:cond delay="1250"/>
                            </p:stCondLst>
                            <p:childTnLst>
                              <p:par>
                                <p:cTn id="15" presetID="2" presetClass="entr" presetSubtype="4"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750"/>
                            </p:stCondLst>
                            <p:childTnLst>
                              <p:par>
                                <p:cTn id="20" presetID="53" presetClass="entr" presetSubtype="16"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ppt_w</p:attrName>
                                        </p:attrNameLst>
                                      </p:cBhvr>
                                      <p:tavLst>
                                        <p:tav tm="0">
                                          <p:val>
                                            <p:fltVal val="0"/>
                                          </p:val>
                                        </p:tav>
                                        <p:tav tm="100000">
                                          <p:val>
                                            <p:strVal val="#ppt_w"/>
                                          </p:val>
                                        </p:tav>
                                      </p:tavLst>
                                    </p:anim>
                                    <p:anim calcmode="lin" valueType="num">
                                      <p:cBhvr>
                                        <p:cTn id="23" dur="500" fill="hold"/>
                                        <p:tgtEl>
                                          <p:spTgt spid="43"/>
                                        </p:tgtEl>
                                        <p:attrNameLst>
                                          <p:attrName>ppt_h</p:attrName>
                                        </p:attrNameLst>
                                      </p:cBhvr>
                                      <p:tavLst>
                                        <p:tav tm="0">
                                          <p:val>
                                            <p:fltVal val="0"/>
                                          </p:val>
                                        </p:tav>
                                        <p:tav tm="100000">
                                          <p:val>
                                            <p:strVal val="#ppt_h"/>
                                          </p:val>
                                        </p:tav>
                                      </p:tavLst>
                                    </p:anim>
                                    <p:animEffect transition="in" filter="fade">
                                      <p:cBhvr>
                                        <p:cTn id="24" dur="500"/>
                                        <p:tgtEl>
                                          <p:spTgt spid="43"/>
                                        </p:tgtEl>
                                      </p:cBhvr>
                                    </p:animEffect>
                                  </p:childTnLst>
                                </p:cTn>
                              </p:par>
                            </p:childTnLst>
                          </p:cTn>
                        </p:par>
                        <p:par>
                          <p:cTn id="25" fill="hold">
                            <p:stCondLst>
                              <p:cond delay="225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childTnLst>
                          </p:cTn>
                        </p:par>
                        <p:par>
                          <p:cTn id="31" fill="hold">
                            <p:stCondLst>
                              <p:cond delay="2750"/>
                            </p:stCondLst>
                            <p:childTnLst>
                              <p:par>
                                <p:cTn id="32" presetID="53" presetClass="entr" presetSubtype="16"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childTnLst>
                          </p:cTn>
                        </p:par>
                        <p:par>
                          <p:cTn id="37" fill="hold">
                            <p:stCondLst>
                              <p:cond delay="3250"/>
                            </p:stCondLst>
                            <p:childTnLst>
                              <p:par>
                                <p:cTn id="38" presetID="53" presetClass="entr" presetSubtype="16"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Effect transition="in" filter="fade">
                                      <p:cBhvr>
                                        <p:cTn id="42" dur="500"/>
                                        <p:tgtEl>
                                          <p:spTgt spid="47"/>
                                        </p:tgtEl>
                                      </p:cBhvr>
                                    </p:animEffect>
                                  </p:childTnLst>
                                </p:cTn>
                              </p:par>
                            </p:childTnLst>
                          </p:cTn>
                        </p:par>
                        <p:par>
                          <p:cTn id="43" fill="hold">
                            <p:stCondLst>
                              <p:cond delay="3750"/>
                            </p:stCondLst>
                            <p:childTnLst>
                              <p:par>
                                <p:cTn id="44" presetID="53" presetClass="entr" presetSubtype="16"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Effect transition="in" filter="fade">
                                      <p:cBhvr>
                                        <p:cTn id="48" dur="500"/>
                                        <p:tgtEl>
                                          <p:spTgt spid="25"/>
                                        </p:tgtEl>
                                      </p:cBhvr>
                                    </p:animEffect>
                                  </p:childTnLst>
                                </p:cTn>
                              </p:par>
                            </p:childTnLst>
                          </p:cTn>
                        </p:par>
                        <p:par>
                          <p:cTn id="49" fill="hold">
                            <p:stCondLst>
                              <p:cond delay="4250"/>
                            </p:stCondLst>
                            <p:childTnLst>
                              <p:par>
                                <p:cTn id="50" presetID="53" presetClass="entr" presetSubtype="16"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childTnLst>
                          </p:cTn>
                        </p:par>
                        <p:par>
                          <p:cTn id="55" fill="hold">
                            <p:stCondLst>
                              <p:cond delay="4750"/>
                            </p:stCondLst>
                            <p:childTnLst>
                              <p:par>
                                <p:cTn id="56" presetID="53" presetClass="entr" presetSubtype="16"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p:cTn id="58" dur="500" fill="hold"/>
                                        <p:tgtEl>
                                          <p:spTgt spid="3"/>
                                        </p:tgtEl>
                                        <p:attrNameLst>
                                          <p:attrName>ppt_w</p:attrName>
                                        </p:attrNameLst>
                                      </p:cBhvr>
                                      <p:tavLst>
                                        <p:tav tm="0">
                                          <p:val>
                                            <p:fltVal val="0"/>
                                          </p:val>
                                        </p:tav>
                                        <p:tav tm="100000">
                                          <p:val>
                                            <p:strVal val="#ppt_w"/>
                                          </p:val>
                                        </p:tav>
                                      </p:tavLst>
                                    </p:anim>
                                    <p:anim calcmode="lin" valueType="num">
                                      <p:cBhvr>
                                        <p:cTn id="59" dur="500" fill="hold"/>
                                        <p:tgtEl>
                                          <p:spTgt spid="3"/>
                                        </p:tgtEl>
                                        <p:attrNameLst>
                                          <p:attrName>ppt_h</p:attrName>
                                        </p:attrNameLst>
                                      </p:cBhvr>
                                      <p:tavLst>
                                        <p:tav tm="0">
                                          <p:val>
                                            <p:fltVal val="0"/>
                                          </p:val>
                                        </p:tav>
                                        <p:tav tm="100000">
                                          <p:val>
                                            <p:strVal val="#ppt_h"/>
                                          </p:val>
                                        </p:tav>
                                      </p:tavLst>
                                    </p:anim>
                                    <p:animEffect transition="in" filter="fade">
                                      <p:cBhvr>
                                        <p:cTn id="60" dur="500"/>
                                        <p:tgtEl>
                                          <p:spTgt spid="3"/>
                                        </p:tgtEl>
                                      </p:cBhvr>
                                    </p:animEffect>
                                  </p:childTnLst>
                                </p:cTn>
                              </p:par>
                            </p:childTnLst>
                          </p:cTn>
                        </p:par>
                        <p:par>
                          <p:cTn id="61" fill="hold">
                            <p:stCondLst>
                              <p:cond delay="5250"/>
                            </p:stCondLst>
                            <p:childTnLst>
                              <p:par>
                                <p:cTn id="62" presetID="53" presetClass="entr" presetSubtype="16"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p:cTn id="64" dur="500" fill="hold"/>
                                        <p:tgtEl>
                                          <p:spTgt spid="36"/>
                                        </p:tgtEl>
                                        <p:attrNameLst>
                                          <p:attrName>ppt_w</p:attrName>
                                        </p:attrNameLst>
                                      </p:cBhvr>
                                      <p:tavLst>
                                        <p:tav tm="0">
                                          <p:val>
                                            <p:fltVal val="0"/>
                                          </p:val>
                                        </p:tav>
                                        <p:tav tm="100000">
                                          <p:val>
                                            <p:strVal val="#ppt_w"/>
                                          </p:val>
                                        </p:tav>
                                      </p:tavLst>
                                    </p:anim>
                                    <p:anim calcmode="lin" valueType="num">
                                      <p:cBhvr>
                                        <p:cTn id="65" dur="500" fill="hold"/>
                                        <p:tgtEl>
                                          <p:spTgt spid="36"/>
                                        </p:tgtEl>
                                        <p:attrNameLst>
                                          <p:attrName>ppt_h</p:attrName>
                                        </p:attrNameLst>
                                      </p:cBhvr>
                                      <p:tavLst>
                                        <p:tav tm="0">
                                          <p:val>
                                            <p:fltVal val="0"/>
                                          </p:val>
                                        </p:tav>
                                        <p:tav tm="100000">
                                          <p:val>
                                            <p:strVal val="#ppt_h"/>
                                          </p:val>
                                        </p:tav>
                                      </p:tavLst>
                                    </p:anim>
                                    <p:animEffect transition="in" filter="fade">
                                      <p:cBhvr>
                                        <p:cTn id="66" dur="500"/>
                                        <p:tgtEl>
                                          <p:spTgt spid="36"/>
                                        </p:tgtEl>
                                      </p:cBhvr>
                                    </p:animEffect>
                                  </p:childTnLst>
                                </p:cTn>
                              </p:par>
                            </p:childTnLst>
                          </p:cTn>
                        </p:par>
                        <p:par>
                          <p:cTn id="67" fill="hold">
                            <p:stCondLst>
                              <p:cond delay="5750"/>
                            </p:stCondLst>
                            <p:childTnLst>
                              <p:par>
                                <p:cTn id="68" presetID="53" presetClass="entr" presetSubtype="16"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 calcmode="lin" valueType="num">
                                      <p:cBhvr>
                                        <p:cTn id="70" dur="500" fill="hold"/>
                                        <p:tgtEl>
                                          <p:spTgt spid="7"/>
                                        </p:tgtEl>
                                        <p:attrNameLst>
                                          <p:attrName>ppt_w</p:attrName>
                                        </p:attrNameLst>
                                      </p:cBhvr>
                                      <p:tavLst>
                                        <p:tav tm="0">
                                          <p:val>
                                            <p:fltVal val="0"/>
                                          </p:val>
                                        </p:tav>
                                        <p:tav tm="100000">
                                          <p:val>
                                            <p:strVal val="#ppt_w"/>
                                          </p:val>
                                        </p:tav>
                                      </p:tavLst>
                                    </p:anim>
                                    <p:anim calcmode="lin" valueType="num">
                                      <p:cBhvr>
                                        <p:cTn id="71" dur="500" fill="hold"/>
                                        <p:tgtEl>
                                          <p:spTgt spid="7"/>
                                        </p:tgtEl>
                                        <p:attrNameLst>
                                          <p:attrName>ppt_h</p:attrName>
                                        </p:attrNameLst>
                                      </p:cBhvr>
                                      <p:tavLst>
                                        <p:tav tm="0">
                                          <p:val>
                                            <p:fltVal val="0"/>
                                          </p:val>
                                        </p:tav>
                                        <p:tav tm="100000">
                                          <p:val>
                                            <p:strVal val="#ppt_h"/>
                                          </p:val>
                                        </p:tav>
                                      </p:tavLst>
                                    </p:anim>
                                    <p:animEffect transition="in" filter="fade">
                                      <p:cBhvr>
                                        <p:cTn id="7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40" grpId="0"/>
      <p:bldP spid="43" grpId="0" bldLvl="0" animBg="1"/>
      <p:bldP spid="47" grpId="0" bldLvl="0" animBg="1"/>
      <p:bldP spid="3" grpId="0" bldLvl="0" animBg="1"/>
      <p:bldP spid="21" grpId="0"/>
      <p:bldP spid="25"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293379" y="551969"/>
            <a:ext cx="7607781" cy="767363"/>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a:ea typeface="微软雅黑"/>
              </a:rPr>
              <a:t>Charity Re-Model using Blockchain</a:t>
            </a:r>
          </a:p>
        </p:txBody>
      </p:sp>
      <p:sp>
        <p:nvSpPr>
          <p:cNvPr id="43" name="Oval 80"/>
          <p:cNvSpPr/>
          <p:nvPr/>
        </p:nvSpPr>
        <p:spPr>
          <a:xfrm rot="21594412">
            <a:off x="443514" y="1614765"/>
            <a:ext cx="1220730" cy="1232828"/>
          </a:xfrm>
          <a:prstGeom prst="ellipse">
            <a:avLst/>
          </a:prstGeom>
          <a:solidFill>
            <a:srgbClr val="C3373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a:t>
            </a:r>
          </a:p>
        </p:txBody>
      </p:sp>
      <p:sp>
        <p:nvSpPr>
          <p:cNvPr id="28" name="Oval 80">
            <a:extLst>
              <a:ext uri="{FF2B5EF4-FFF2-40B4-BE49-F238E27FC236}">
                <a16:creationId xmlns:a16="http://schemas.microsoft.com/office/drawing/2014/main" id="{D65757F8-542F-4724-ACE3-0624F7B0647D}"/>
              </a:ext>
            </a:extLst>
          </p:cNvPr>
          <p:cNvSpPr/>
          <p:nvPr/>
        </p:nvSpPr>
        <p:spPr>
          <a:xfrm rot="21594412">
            <a:off x="2105668" y="1614765"/>
            <a:ext cx="1220730" cy="1232828"/>
          </a:xfrm>
          <a:prstGeom prst="ellipse">
            <a:avLst/>
          </a:prstGeom>
          <a:solidFill>
            <a:srgbClr val="C3373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a:t>
            </a:r>
          </a:p>
        </p:txBody>
      </p:sp>
      <p:sp>
        <p:nvSpPr>
          <p:cNvPr id="29" name="Oval 80">
            <a:extLst>
              <a:ext uri="{FF2B5EF4-FFF2-40B4-BE49-F238E27FC236}">
                <a16:creationId xmlns:a16="http://schemas.microsoft.com/office/drawing/2014/main" id="{C6B21CD9-7184-47E1-9172-270070B541DB}"/>
              </a:ext>
            </a:extLst>
          </p:cNvPr>
          <p:cNvSpPr/>
          <p:nvPr/>
        </p:nvSpPr>
        <p:spPr>
          <a:xfrm rot="21594412">
            <a:off x="3743463" y="1652418"/>
            <a:ext cx="1220730" cy="1232828"/>
          </a:xfrm>
          <a:prstGeom prst="ellipse">
            <a:avLst/>
          </a:prstGeom>
          <a:solidFill>
            <a:srgbClr val="C3373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a:t>
            </a:r>
          </a:p>
        </p:txBody>
      </p:sp>
      <p:sp>
        <p:nvSpPr>
          <p:cNvPr id="30" name="Freeform 9">
            <a:extLst>
              <a:ext uri="{FF2B5EF4-FFF2-40B4-BE49-F238E27FC236}">
                <a16:creationId xmlns:a16="http://schemas.microsoft.com/office/drawing/2014/main" id="{6F0108DB-E33B-4C8B-B800-6BC0B866E7B0}"/>
              </a:ext>
            </a:extLst>
          </p:cNvPr>
          <p:cNvSpPr/>
          <p:nvPr/>
        </p:nvSpPr>
        <p:spPr bwMode="auto">
          <a:xfrm>
            <a:off x="1917700" y="3305221"/>
            <a:ext cx="1497725" cy="1638709"/>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rgbClr val="C33736"/>
          </a:solidFill>
          <a:ln>
            <a:noFill/>
          </a:ln>
        </p:spPr>
        <p:txBody>
          <a:bodyPr/>
          <a:lstStyle/>
          <a:p>
            <a:endParaRPr lang="en-AU" altLang="zh-CN">
              <a:solidFill>
                <a:schemeClr val="tx1">
                  <a:lumMod val="85000"/>
                  <a:lumOff val="15000"/>
                </a:schemeClr>
              </a:solidFill>
            </a:endParaRPr>
          </a:p>
          <a:p>
            <a:endParaRPr lang="en-AU" altLang="zh-CN">
              <a:solidFill>
                <a:schemeClr val="tx1">
                  <a:lumMod val="85000"/>
                  <a:lumOff val="15000"/>
                </a:schemeClr>
              </a:solidFill>
            </a:endParaRPr>
          </a:p>
        </p:txBody>
      </p:sp>
      <p:sp>
        <p:nvSpPr>
          <p:cNvPr id="5" name="Vertical Scroll 4">
            <a:extLst>
              <a:ext uri="{FF2B5EF4-FFF2-40B4-BE49-F238E27FC236}">
                <a16:creationId xmlns:a16="http://schemas.microsoft.com/office/drawing/2014/main" id="{644265B4-5712-F540-8DDD-66B3B9682DC9}"/>
              </a:ext>
            </a:extLst>
          </p:cNvPr>
          <p:cNvSpPr/>
          <p:nvPr/>
        </p:nvSpPr>
        <p:spPr>
          <a:xfrm>
            <a:off x="5240917" y="2357521"/>
            <a:ext cx="2201333" cy="2288941"/>
          </a:xfrm>
          <a:prstGeom prst="verticalScroll">
            <a:avLst/>
          </a:prstGeom>
          <a:solidFill>
            <a:srgbClr val="C3373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Freeform 9">
            <a:extLst>
              <a:ext uri="{FF2B5EF4-FFF2-40B4-BE49-F238E27FC236}">
                <a16:creationId xmlns:a16="http://schemas.microsoft.com/office/drawing/2014/main" id="{0C9896C0-A2C5-CD44-AE58-056BC601E5C0}"/>
              </a:ext>
            </a:extLst>
          </p:cNvPr>
          <p:cNvSpPr/>
          <p:nvPr/>
        </p:nvSpPr>
        <p:spPr bwMode="auto">
          <a:xfrm>
            <a:off x="8734615" y="1755347"/>
            <a:ext cx="1176020" cy="1353820"/>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rgbClr val="C33736"/>
          </a:solidFill>
          <a:ln>
            <a:noFill/>
          </a:ln>
        </p:spPr>
        <p:txBody>
          <a:bodyPr/>
          <a:lstStyle/>
          <a:p>
            <a:endParaRPr lang="en-AU" altLang="zh-CN">
              <a:solidFill>
                <a:schemeClr val="tx1">
                  <a:lumMod val="85000"/>
                  <a:lumOff val="15000"/>
                </a:schemeClr>
              </a:solidFill>
            </a:endParaRPr>
          </a:p>
          <a:p>
            <a:endParaRPr lang="en-AU" altLang="zh-CN">
              <a:solidFill>
                <a:schemeClr val="tx1">
                  <a:lumMod val="85000"/>
                  <a:lumOff val="15000"/>
                </a:schemeClr>
              </a:solidFill>
            </a:endParaRPr>
          </a:p>
        </p:txBody>
      </p:sp>
      <p:sp>
        <p:nvSpPr>
          <p:cNvPr id="21" name="Freeform 9">
            <a:extLst>
              <a:ext uri="{FF2B5EF4-FFF2-40B4-BE49-F238E27FC236}">
                <a16:creationId xmlns:a16="http://schemas.microsoft.com/office/drawing/2014/main" id="{8A0E2805-E347-584A-9C3C-64EAA60BF5B0}"/>
              </a:ext>
            </a:extLst>
          </p:cNvPr>
          <p:cNvSpPr/>
          <p:nvPr/>
        </p:nvSpPr>
        <p:spPr bwMode="auto">
          <a:xfrm>
            <a:off x="8761302" y="3628330"/>
            <a:ext cx="1306400" cy="1534220"/>
          </a:xfrm>
          <a:custGeom>
            <a:avLst/>
            <a:gdLst>
              <a:gd name="T0" fmla="*/ 638 w 638"/>
              <a:gd name="T1" fmla="*/ 551 h 734"/>
              <a:gd name="T2" fmla="*/ 638 w 638"/>
              <a:gd name="T3" fmla="*/ 182 h 734"/>
              <a:gd name="T4" fmla="*/ 319 w 638"/>
              <a:gd name="T5" fmla="*/ 0 h 734"/>
              <a:gd name="T6" fmla="*/ 0 w 638"/>
              <a:gd name="T7" fmla="*/ 182 h 734"/>
              <a:gd name="T8" fmla="*/ 0 w 638"/>
              <a:gd name="T9" fmla="*/ 551 h 734"/>
              <a:gd name="T10" fmla="*/ 319 w 638"/>
              <a:gd name="T11" fmla="*/ 734 h 734"/>
              <a:gd name="T12" fmla="*/ 638 w 638"/>
              <a:gd name="T13" fmla="*/ 551 h 734"/>
            </a:gdLst>
            <a:ahLst/>
            <a:cxnLst>
              <a:cxn ang="0">
                <a:pos x="T0" y="T1"/>
              </a:cxn>
              <a:cxn ang="0">
                <a:pos x="T2" y="T3"/>
              </a:cxn>
              <a:cxn ang="0">
                <a:pos x="T4" y="T5"/>
              </a:cxn>
              <a:cxn ang="0">
                <a:pos x="T6" y="T7"/>
              </a:cxn>
              <a:cxn ang="0">
                <a:pos x="T8" y="T9"/>
              </a:cxn>
              <a:cxn ang="0">
                <a:pos x="T10" y="T11"/>
              </a:cxn>
              <a:cxn ang="0">
                <a:pos x="T12" y="T13"/>
              </a:cxn>
            </a:cxnLst>
            <a:rect l="0" t="0" r="r" b="b"/>
            <a:pathLst>
              <a:path w="638" h="734">
                <a:moveTo>
                  <a:pt x="638" y="551"/>
                </a:moveTo>
                <a:lnTo>
                  <a:pt x="638" y="182"/>
                </a:lnTo>
                <a:lnTo>
                  <a:pt x="319" y="0"/>
                </a:lnTo>
                <a:lnTo>
                  <a:pt x="0" y="182"/>
                </a:lnTo>
                <a:lnTo>
                  <a:pt x="0" y="551"/>
                </a:lnTo>
                <a:lnTo>
                  <a:pt x="319" y="734"/>
                </a:lnTo>
                <a:lnTo>
                  <a:pt x="638" y="551"/>
                </a:lnTo>
                <a:close/>
              </a:path>
            </a:pathLst>
          </a:custGeom>
          <a:solidFill>
            <a:srgbClr val="C33736"/>
          </a:solidFill>
          <a:ln>
            <a:noFill/>
          </a:ln>
        </p:spPr>
        <p:txBody>
          <a:bodyPr/>
          <a:lstStyle/>
          <a:p>
            <a:endParaRPr lang="en-AU" altLang="zh-CN">
              <a:solidFill>
                <a:schemeClr val="tx1">
                  <a:lumMod val="85000"/>
                  <a:lumOff val="15000"/>
                </a:schemeClr>
              </a:solidFill>
            </a:endParaRPr>
          </a:p>
          <a:p>
            <a:endParaRPr lang="en-AU" altLang="zh-CN">
              <a:solidFill>
                <a:schemeClr val="tx1">
                  <a:lumMod val="85000"/>
                  <a:lumOff val="15000"/>
                </a:schemeClr>
              </a:solidFill>
            </a:endParaRPr>
          </a:p>
        </p:txBody>
      </p:sp>
      <p:sp>
        <p:nvSpPr>
          <p:cNvPr id="19" name="Bent Arrow 18">
            <a:extLst>
              <a:ext uri="{FF2B5EF4-FFF2-40B4-BE49-F238E27FC236}">
                <a16:creationId xmlns:a16="http://schemas.microsoft.com/office/drawing/2014/main" id="{0677712C-0EA9-1D41-A1F5-91CDB08CA50D}"/>
              </a:ext>
            </a:extLst>
          </p:cNvPr>
          <p:cNvSpPr/>
          <p:nvPr/>
        </p:nvSpPr>
        <p:spPr>
          <a:xfrm>
            <a:off x="7419917" y="2403151"/>
            <a:ext cx="1036500" cy="706016"/>
          </a:xfrm>
          <a:prstGeom prst="ben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solidFill>
                <a:schemeClr val="tx1"/>
              </a:solidFill>
            </a:endParaRPr>
          </a:p>
        </p:txBody>
      </p:sp>
      <p:sp>
        <p:nvSpPr>
          <p:cNvPr id="26" name="Bent Arrow 25">
            <a:extLst>
              <a:ext uri="{FF2B5EF4-FFF2-40B4-BE49-F238E27FC236}">
                <a16:creationId xmlns:a16="http://schemas.microsoft.com/office/drawing/2014/main" id="{C34214DE-59EA-174E-A805-1725BB800D48}"/>
              </a:ext>
            </a:extLst>
          </p:cNvPr>
          <p:cNvSpPr/>
          <p:nvPr/>
        </p:nvSpPr>
        <p:spPr>
          <a:xfrm rot="10800000">
            <a:off x="7372937" y="4026248"/>
            <a:ext cx="1036500" cy="706016"/>
          </a:xfrm>
          <a:prstGeom prst="ben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solidFill>
                <a:schemeClr val="tx1"/>
              </a:solidFill>
            </a:endParaRPr>
          </a:p>
        </p:txBody>
      </p:sp>
      <p:sp>
        <p:nvSpPr>
          <p:cNvPr id="22" name="U-Turn Arrow 21">
            <a:extLst>
              <a:ext uri="{FF2B5EF4-FFF2-40B4-BE49-F238E27FC236}">
                <a16:creationId xmlns:a16="http://schemas.microsoft.com/office/drawing/2014/main" id="{0C3E919D-D0DF-B748-A559-04048F623734}"/>
              </a:ext>
            </a:extLst>
          </p:cNvPr>
          <p:cNvSpPr/>
          <p:nvPr/>
        </p:nvSpPr>
        <p:spPr>
          <a:xfrm rot="5400000">
            <a:off x="10034283" y="2865045"/>
            <a:ext cx="1202267" cy="745832"/>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solidFill>
                <a:schemeClr val="tx1"/>
              </a:solidFill>
            </a:endParaRPr>
          </a:p>
        </p:txBody>
      </p:sp>
      <p:sp>
        <p:nvSpPr>
          <p:cNvPr id="23" name="Down Arrow 22">
            <a:extLst>
              <a:ext uri="{FF2B5EF4-FFF2-40B4-BE49-F238E27FC236}">
                <a16:creationId xmlns:a16="http://schemas.microsoft.com/office/drawing/2014/main" id="{6F9B4C86-7930-8A45-8016-987397AB99A6}"/>
              </a:ext>
            </a:extLst>
          </p:cNvPr>
          <p:cNvSpPr/>
          <p:nvPr/>
        </p:nvSpPr>
        <p:spPr>
          <a:xfrm>
            <a:off x="6007173" y="4732266"/>
            <a:ext cx="668817" cy="9523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24" name="Right Arrow 23">
            <a:extLst>
              <a:ext uri="{FF2B5EF4-FFF2-40B4-BE49-F238E27FC236}">
                <a16:creationId xmlns:a16="http://schemas.microsoft.com/office/drawing/2014/main" id="{308E4E51-01F7-2549-A7D7-06B5199FF79E}"/>
              </a:ext>
            </a:extLst>
          </p:cNvPr>
          <p:cNvSpPr/>
          <p:nvPr/>
        </p:nvSpPr>
        <p:spPr>
          <a:xfrm>
            <a:off x="3556408" y="3755800"/>
            <a:ext cx="1557866" cy="32650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31" name="Right Arrow 30">
            <a:extLst>
              <a:ext uri="{FF2B5EF4-FFF2-40B4-BE49-F238E27FC236}">
                <a16:creationId xmlns:a16="http://schemas.microsoft.com/office/drawing/2014/main" id="{F3B4F11A-909D-1845-A066-328BEE62921A}"/>
              </a:ext>
            </a:extLst>
          </p:cNvPr>
          <p:cNvSpPr/>
          <p:nvPr/>
        </p:nvSpPr>
        <p:spPr>
          <a:xfrm rot="3035479">
            <a:off x="1293050" y="3084097"/>
            <a:ext cx="733724" cy="2571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32" name="Right Arrow 31">
            <a:extLst>
              <a:ext uri="{FF2B5EF4-FFF2-40B4-BE49-F238E27FC236}">
                <a16:creationId xmlns:a16="http://schemas.microsoft.com/office/drawing/2014/main" id="{AE88F81D-AC02-AC4C-9473-BE393EDB59AD}"/>
              </a:ext>
            </a:extLst>
          </p:cNvPr>
          <p:cNvSpPr/>
          <p:nvPr/>
        </p:nvSpPr>
        <p:spPr>
          <a:xfrm rot="8933123">
            <a:off x="3375600" y="3073780"/>
            <a:ext cx="733724" cy="2571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33" name="Right Arrow 32">
            <a:extLst>
              <a:ext uri="{FF2B5EF4-FFF2-40B4-BE49-F238E27FC236}">
                <a16:creationId xmlns:a16="http://schemas.microsoft.com/office/drawing/2014/main" id="{4463ED5E-3774-6D4A-A959-74F8A64D7CA7}"/>
              </a:ext>
            </a:extLst>
          </p:cNvPr>
          <p:cNvSpPr/>
          <p:nvPr/>
        </p:nvSpPr>
        <p:spPr>
          <a:xfrm rot="5400000">
            <a:off x="2522599" y="2994881"/>
            <a:ext cx="386867" cy="2008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34" name="Rectangle 41">
            <a:extLst>
              <a:ext uri="{FF2B5EF4-FFF2-40B4-BE49-F238E27FC236}">
                <a16:creationId xmlns:a16="http://schemas.microsoft.com/office/drawing/2014/main" id="{7A80455A-3E83-9449-B644-4EA30F97CB6D}"/>
              </a:ext>
            </a:extLst>
          </p:cNvPr>
          <p:cNvSpPr>
            <a:spLocks noChangeArrowheads="1"/>
          </p:cNvSpPr>
          <p:nvPr/>
        </p:nvSpPr>
        <p:spPr bwMode="auto">
          <a:xfrm>
            <a:off x="1792553" y="3917211"/>
            <a:ext cx="1586663" cy="32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defTabSz="1216660">
              <a:lnSpc>
                <a:spcPct val="150000"/>
              </a:lnSpc>
              <a:spcBef>
                <a:spcPct val="20000"/>
              </a:spcBef>
              <a:defRPr/>
            </a:pPr>
            <a:r>
              <a:rPr lang="en-US" altLang="zh-CN" sz="1600" b="1">
                <a:solidFill>
                  <a:schemeClr val="bg1"/>
                </a:solidFill>
                <a:latin typeface="微软雅黑" panose="020B0503020204020204" charset="-122"/>
                <a:ea typeface="微软雅黑" panose="020B0503020204020204" charset="-122"/>
                <a:sym typeface="+mn-ea"/>
              </a:rPr>
              <a:t>Accumulation</a:t>
            </a:r>
            <a:endParaRPr lang="zh-CN" altLang="en-US" sz="1600" b="1">
              <a:solidFill>
                <a:schemeClr val="bg1"/>
              </a:solidFill>
              <a:latin typeface="微软雅黑" panose="020B0503020204020204" charset="-122"/>
              <a:ea typeface="微软雅黑" panose="020B0503020204020204" charset="-122"/>
              <a:sym typeface="+mn-ea"/>
            </a:endParaRPr>
          </a:p>
        </p:txBody>
      </p:sp>
      <p:sp>
        <p:nvSpPr>
          <p:cNvPr id="35" name="Rectangle 41">
            <a:extLst>
              <a:ext uri="{FF2B5EF4-FFF2-40B4-BE49-F238E27FC236}">
                <a16:creationId xmlns:a16="http://schemas.microsoft.com/office/drawing/2014/main" id="{941384E9-A3F1-E143-9C84-7C4115899FF3}"/>
              </a:ext>
            </a:extLst>
          </p:cNvPr>
          <p:cNvSpPr>
            <a:spLocks noChangeArrowheads="1"/>
          </p:cNvSpPr>
          <p:nvPr/>
        </p:nvSpPr>
        <p:spPr bwMode="auto">
          <a:xfrm>
            <a:off x="5816690" y="3202345"/>
            <a:ext cx="1049784" cy="69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6660">
              <a:lnSpc>
                <a:spcPct val="150000"/>
              </a:lnSpc>
              <a:spcBef>
                <a:spcPct val="20000"/>
              </a:spcBef>
              <a:defRPr/>
            </a:pPr>
            <a:r>
              <a:rPr lang="en-US" altLang="zh-CN" sz="1600" b="1">
                <a:solidFill>
                  <a:schemeClr val="bg1"/>
                </a:solidFill>
                <a:latin typeface="微软雅黑" panose="020B0503020204020204" charset="-122"/>
                <a:ea typeface="微软雅黑" panose="020B0503020204020204" charset="-122"/>
                <a:sym typeface="+mn-ea"/>
              </a:rPr>
              <a:t>Smart Contract</a:t>
            </a:r>
            <a:endParaRPr lang="zh-CN" altLang="en-US" sz="1600" b="1">
              <a:solidFill>
                <a:schemeClr val="bg1"/>
              </a:solidFill>
              <a:latin typeface="微软雅黑" panose="020B0503020204020204" charset="-122"/>
              <a:ea typeface="微软雅黑" panose="020B0503020204020204" charset="-122"/>
              <a:sym typeface="+mn-ea"/>
            </a:endParaRPr>
          </a:p>
        </p:txBody>
      </p:sp>
      <p:sp>
        <p:nvSpPr>
          <p:cNvPr id="36" name="Rectangle 41">
            <a:extLst>
              <a:ext uri="{FF2B5EF4-FFF2-40B4-BE49-F238E27FC236}">
                <a16:creationId xmlns:a16="http://schemas.microsoft.com/office/drawing/2014/main" id="{5E7B2B2F-9101-8243-904E-CDAF84D9E382}"/>
              </a:ext>
            </a:extLst>
          </p:cNvPr>
          <p:cNvSpPr>
            <a:spLocks noChangeArrowheads="1"/>
          </p:cNvSpPr>
          <p:nvPr/>
        </p:nvSpPr>
        <p:spPr bwMode="auto">
          <a:xfrm>
            <a:off x="8797733" y="2240253"/>
            <a:ext cx="1049784" cy="32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6660">
              <a:lnSpc>
                <a:spcPct val="150000"/>
              </a:lnSpc>
              <a:spcBef>
                <a:spcPct val="20000"/>
              </a:spcBef>
              <a:defRPr/>
            </a:pPr>
            <a:r>
              <a:rPr lang="en-US" altLang="zh-CN" sz="1600" b="1">
                <a:solidFill>
                  <a:schemeClr val="bg1"/>
                </a:solidFill>
                <a:latin typeface="微软雅黑" panose="020B0503020204020204" charset="-122"/>
                <a:ea typeface="微软雅黑" panose="020B0503020204020204" charset="-122"/>
                <a:sym typeface="+mn-ea"/>
              </a:rPr>
              <a:t>Logistics</a:t>
            </a:r>
            <a:endParaRPr lang="zh-CN" altLang="en-US" sz="1600" b="1">
              <a:solidFill>
                <a:schemeClr val="bg1"/>
              </a:solidFill>
              <a:latin typeface="微软雅黑" panose="020B0503020204020204" charset="-122"/>
              <a:ea typeface="微软雅黑" panose="020B0503020204020204" charset="-122"/>
              <a:sym typeface="+mn-ea"/>
            </a:endParaRPr>
          </a:p>
        </p:txBody>
      </p:sp>
      <p:sp>
        <p:nvSpPr>
          <p:cNvPr id="37" name="Rectangle 41">
            <a:extLst>
              <a:ext uri="{FF2B5EF4-FFF2-40B4-BE49-F238E27FC236}">
                <a16:creationId xmlns:a16="http://schemas.microsoft.com/office/drawing/2014/main" id="{E4283793-B540-FC40-935D-73A4BE949722}"/>
              </a:ext>
            </a:extLst>
          </p:cNvPr>
          <p:cNvSpPr>
            <a:spLocks noChangeArrowheads="1"/>
          </p:cNvSpPr>
          <p:nvPr/>
        </p:nvSpPr>
        <p:spPr bwMode="auto">
          <a:xfrm>
            <a:off x="8797733" y="3917211"/>
            <a:ext cx="1049784" cy="32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6660">
              <a:lnSpc>
                <a:spcPct val="150000"/>
              </a:lnSpc>
              <a:spcBef>
                <a:spcPct val="20000"/>
              </a:spcBef>
              <a:defRPr/>
            </a:pPr>
            <a:endParaRPr lang="zh-CN" altLang="en-US" sz="16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38" name="Rectangle 41">
            <a:extLst>
              <a:ext uri="{FF2B5EF4-FFF2-40B4-BE49-F238E27FC236}">
                <a16:creationId xmlns:a16="http://schemas.microsoft.com/office/drawing/2014/main" id="{580F85CD-C2FE-5242-B56B-E1ECE9105174}"/>
              </a:ext>
            </a:extLst>
          </p:cNvPr>
          <p:cNvSpPr>
            <a:spLocks noChangeArrowheads="1"/>
          </p:cNvSpPr>
          <p:nvPr/>
        </p:nvSpPr>
        <p:spPr bwMode="auto">
          <a:xfrm>
            <a:off x="8696515" y="4218542"/>
            <a:ext cx="1428337" cy="32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6660">
              <a:lnSpc>
                <a:spcPct val="150000"/>
              </a:lnSpc>
              <a:spcBef>
                <a:spcPct val="20000"/>
              </a:spcBef>
              <a:defRPr/>
            </a:pPr>
            <a:r>
              <a:rPr lang="en-US" altLang="zh-CN" sz="1600" b="1">
                <a:solidFill>
                  <a:schemeClr val="bg1"/>
                </a:solidFill>
                <a:latin typeface="微软雅黑" panose="020B0503020204020204" charset="-122"/>
                <a:ea typeface="微软雅黑" panose="020B0503020204020204" charset="-122"/>
                <a:sym typeface="+mn-ea"/>
              </a:rPr>
              <a:t>Verification</a:t>
            </a:r>
            <a:endParaRPr lang="zh-CN" altLang="en-US" sz="1600" b="1">
              <a:solidFill>
                <a:schemeClr val="bg1"/>
              </a:solidFill>
              <a:latin typeface="微软雅黑" panose="020B0503020204020204" charset="-122"/>
              <a:ea typeface="微软雅黑" panose="020B0503020204020204" charset="-122"/>
              <a:sym typeface="+mn-ea"/>
            </a:endParaRPr>
          </a:p>
        </p:txBody>
      </p:sp>
      <p:sp>
        <p:nvSpPr>
          <p:cNvPr id="39" name="Rectangle 41">
            <a:extLst>
              <a:ext uri="{FF2B5EF4-FFF2-40B4-BE49-F238E27FC236}">
                <a16:creationId xmlns:a16="http://schemas.microsoft.com/office/drawing/2014/main" id="{2582D660-74F9-E14B-9F87-6FFA8DDB33FA}"/>
              </a:ext>
            </a:extLst>
          </p:cNvPr>
          <p:cNvSpPr>
            <a:spLocks noChangeArrowheads="1"/>
          </p:cNvSpPr>
          <p:nvPr/>
        </p:nvSpPr>
        <p:spPr bwMode="auto">
          <a:xfrm>
            <a:off x="5346792" y="5684651"/>
            <a:ext cx="1989577" cy="153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6660">
              <a:lnSpc>
                <a:spcPct val="150000"/>
              </a:lnSpc>
              <a:spcBef>
                <a:spcPct val="20000"/>
              </a:spcBef>
              <a:defRPr/>
            </a:pPr>
            <a:r>
              <a:rPr lang="en-US" altLang="zh-CN" sz="1600" b="1">
                <a:solidFill>
                  <a:schemeClr val="tx1">
                    <a:lumMod val="85000"/>
                    <a:lumOff val="15000"/>
                  </a:schemeClr>
                </a:solidFill>
                <a:latin typeface="微软雅黑" panose="020B0503020204020204" charset="-122"/>
                <a:ea typeface="微软雅黑" panose="020B0503020204020204" charset="-122"/>
                <a:sym typeface="+mn-ea"/>
              </a:rPr>
              <a:t>Payment made</a:t>
            </a:r>
          </a:p>
          <a:p>
            <a:pPr algn="ctr" defTabSz="1216660">
              <a:lnSpc>
                <a:spcPct val="150000"/>
              </a:lnSpc>
              <a:spcBef>
                <a:spcPct val="20000"/>
              </a:spcBef>
              <a:defRPr/>
            </a:pPr>
            <a:r>
              <a:rPr lang="en-US" altLang="zh-CN" sz="1600" b="1" u="sng">
                <a:solidFill>
                  <a:srgbClr val="C33736"/>
                </a:solidFill>
                <a:latin typeface="微软雅黑" panose="020B0503020204020204" charset="-122"/>
                <a:ea typeface="微软雅黑" panose="020B0503020204020204" charset="-122"/>
                <a:sym typeface="+mn-ea"/>
              </a:rPr>
              <a:t>Transaction Complete</a:t>
            </a:r>
          </a:p>
          <a:p>
            <a:pPr algn="ctr" defTabSz="1216660">
              <a:lnSpc>
                <a:spcPct val="150000"/>
              </a:lnSpc>
              <a:spcBef>
                <a:spcPct val="20000"/>
              </a:spcBef>
              <a:defRPr/>
            </a:pPr>
            <a:endParaRPr lang="zh-CN" altLang="en-US" sz="1600" b="1">
              <a:solidFill>
                <a:schemeClr val="tx1">
                  <a:lumMod val="85000"/>
                  <a:lumOff val="15000"/>
                </a:schemeClr>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18151528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right)">
                                      <p:cBhvr>
                                        <p:cTn id="25" dur="500"/>
                                        <p:tgtEl>
                                          <p:spTgt spid="34"/>
                                        </p:tgtEl>
                                      </p:cBhvr>
                                    </p:animEffect>
                                  </p:childTnLst>
                                </p:cTn>
                              </p:par>
                            </p:childTnLst>
                          </p:cTn>
                        </p:par>
                        <p:par>
                          <p:cTn id="26" fill="hold">
                            <p:stCondLst>
                              <p:cond delay="2000"/>
                            </p:stCondLst>
                            <p:childTnLst>
                              <p:par>
                                <p:cTn id="27" presetID="22" presetClass="entr" presetSubtype="2"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right)">
                                      <p:cBhvr>
                                        <p:cTn id="29" dur="500"/>
                                        <p:tgtEl>
                                          <p:spTgt spid="35"/>
                                        </p:tgtEl>
                                      </p:cBhvr>
                                    </p:animEffect>
                                  </p:childTnLst>
                                </p:cTn>
                              </p:par>
                            </p:childTnLst>
                          </p:cTn>
                        </p:par>
                        <p:par>
                          <p:cTn id="30" fill="hold">
                            <p:stCondLst>
                              <p:cond delay="2500"/>
                            </p:stCondLst>
                            <p:childTnLst>
                              <p:par>
                                <p:cTn id="31" presetID="22" presetClass="entr" presetSubtype="2"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right)">
                                      <p:cBhvr>
                                        <p:cTn id="33" dur="500"/>
                                        <p:tgtEl>
                                          <p:spTgt spid="36"/>
                                        </p:tgtEl>
                                      </p:cBhvr>
                                    </p:animEffect>
                                  </p:childTnLst>
                                </p:cTn>
                              </p:par>
                            </p:childTnLst>
                          </p:cTn>
                        </p:par>
                        <p:par>
                          <p:cTn id="34" fill="hold">
                            <p:stCondLst>
                              <p:cond delay="3000"/>
                            </p:stCondLst>
                            <p:childTnLst>
                              <p:par>
                                <p:cTn id="35" presetID="22" presetClass="entr" presetSubtype="2"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right)">
                                      <p:cBhvr>
                                        <p:cTn id="37" dur="500"/>
                                        <p:tgtEl>
                                          <p:spTgt spid="38"/>
                                        </p:tgtEl>
                                      </p:cBhvr>
                                    </p:animEffect>
                                  </p:childTnLst>
                                </p:cTn>
                              </p:par>
                            </p:childTnLst>
                          </p:cTn>
                        </p:par>
                        <p:par>
                          <p:cTn id="38" fill="hold">
                            <p:stCondLst>
                              <p:cond delay="3500"/>
                            </p:stCondLst>
                            <p:childTnLst>
                              <p:par>
                                <p:cTn id="39" presetID="22" presetClass="entr" presetSubtype="2"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right)">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28" grpId="0" bldLvl="0" animBg="1"/>
      <p:bldP spid="29" grpId="0" bldLvl="0" animBg="1"/>
      <p:bldP spid="34" grpId="0"/>
      <p:bldP spid="35" grpId="0"/>
      <p:bldP spid="36" grpId="0"/>
      <p:bldP spid="3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1280180" y="3674008"/>
            <a:ext cx="4241390" cy="1200329"/>
          </a:xfrm>
          <a:prstGeom prst="rect">
            <a:avLst/>
          </a:prstGeom>
          <a:noFill/>
        </p:spPr>
        <p:txBody>
          <a:bodyPr wrap="square" rtlCol="0">
            <a:spAutoFit/>
          </a:bodyPr>
          <a:lstStyle/>
          <a:p>
            <a:pPr algn="l"/>
            <a:r>
              <a:rPr lang="en-US" altLang="zh-CN" sz="3600" b="1">
                <a:solidFill>
                  <a:schemeClr val="bg1"/>
                </a:solidFill>
                <a:latin typeface="Arial" panose="020B0604020202020204" pitchFamily="34" charset="0"/>
                <a:ea typeface="微软雅黑" panose="020B0503020204020204" charset="-122"/>
              </a:rPr>
              <a:t>Prototype Live Demonstration</a:t>
            </a:r>
            <a:endParaRPr lang="en-US" altLang="zh-CN" sz="3600" b="1">
              <a:solidFill>
                <a:schemeClr val="bg1"/>
              </a:solidFill>
              <a:latin typeface="Arial" panose="020B0604020202020204" pitchFamily="34" charset="0"/>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164863" y="517751"/>
            <a:ext cx="5439704" cy="706242"/>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a:ea typeface="微软雅黑"/>
              </a:rPr>
              <a:t>Blockchain Usage</a:t>
            </a:r>
            <a:endParaRPr lang="en-US"/>
          </a:p>
        </p:txBody>
      </p:sp>
      <p:graphicFrame>
        <p:nvGraphicFramePr>
          <p:cNvPr id="12" name="Diagram 11">
            <a:extLst>
              <a:ext uri="{FF2B5EF4-FFF2-40B4-BE49-F238E27FC236}">
                <a16:creationId xmlns:a16="http://schemas.microsoft.com/office/drawing/2014/main" id="{040437FA-9384-F44B-8D77-B7B8608A2336}"/>
              </a:ext>
            </a:extLst>
          </p:cNvPr>
          <p:cNvGraphicFramePr/>
          <p:nvPr>
            <p:extLst>
              <p:ext uri="{D42A27DB-BD31-4B8C-83A1-F6EECF244321}">
                <p14:modId xmlns:p14="http://schemas.microsoft.com/office/powerpoint/2010/main" val="1715837806"/>
              </p:ext>
            </p:extLst>
          </p:nvPr>
        </p:nvGraphicFramePr>
        <p:xfrm>
          <a:off x="1388436" y="1431985"/>
          <a:ext cx="8992558" cy="5007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0466536"/>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dc:creator>
  <cp:keywords>www.1ppt.com</cp:keywords>
  <cp:revision>1</cp:revision>
  <dcterms:created xsi:type="dcterms:W3CDTF">2018-01-28T11:43:00Z</dcterms:created>
  <dcterms:modified xsi:type="dcterms:W3CDTF">2019-04-28T01:45:04Z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